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342" r:id="rId2"/>
    <p:sldId id="280" r:id="rId3"/>
    <p:sldId id="256" r:id="rId4"/>
    <p:sldId id="257" r:id="rId5"/>
    <p:sldId id="258" r:id="rId6"/>
    <p:sldId id="259" r:id="rId7"/>
    <p:sldId id="343" r:id="rId8"/>
    <p:sldId id="260" r:id="rId9"/>
    <p:sldId id="261" r:id="rId10"/>
    <p:sldId id="262" r:id="rId11"/>
    <p:sldId id="263" r:id="rId12"/>
    <p:sldId id="334" r:id="rId13"/>
    <p:sldId id="335" r:id="rId14"/>
    <p:sldId id="338" r:id="rId15"/>
    <p:sldId id="294" r:id="rId16"/>
    <p:sldId id="333" r:id="rId17"/>
    <p:sldId id="291" r:id="rId18"/>
    <p:sldId id="292" r:id="rId19"/>
    <p:sldId id="328" r:id="rId20"/>
    <p:sldId id="325" r:id="rId21"/>
    <p:sldId id="326" r:id="rId22"/>
    <p:sldId id="327" r:id="rId23"/>
    <p:sldId id="332" r:id="rId24"/>
    <p:sldId id="336" r:id="rId25"/>
    <p:sldId id="337" r:id="rId26"/>
    <p:sldId id="329" r:id="rId27"/>
    <p:sldId id="330" r:id="rId28"/>
    <p:sldId id="331" r:id="rId29"/>
    <p:sldId id="278" r:id="rId30"/>
    <p:sldId id="339" r:id="rId31"/>
    <p:sldId id="279" r:id="rId32"/>
    <p:sldId id="265" r:id="rId33"/>
    <p:sldId id="345" r:id="rId34"/>
    <p:sldId id="354" r:id="rId35"/>
    <p:sldId id="311" r:id="rId36"/>
    <p:sldId id="316" r:id="rId37"/>
    <p:sldId id="266" r:id="rId38"/>
    <p:sldId id="340" r:id="rId39"/>
    <p:sldId id="346" r:id="rId40"/>
    <p:sldId id="347" r:id="rId41"/>
    <p:sldId id="348" r:id="rId42"/>
    <p:sldId id="349" r:id="rId43"/>
    <p:sldId id="307" r:id="rId44"/>
    <p:sldId id="350" r:id="rId45"/>
    <p:sldId id="351" r:id="rId46"/>
    <p:sldId id="267" r:id="rId47"/>
    <p:sldId id="268" r:id="rId48"/>
    <p:sldId id="269" r:id="rId49"/>
    <p:sldId id="312" r:id="rId50"/>
    <p:sldId id="299" r:id="rId51"/>
    <p:sldId id="295" r:id="rId52"/>
    <p:sldId id="296" r:id="rId53"/>
    <p:sldId id="297" r:id="rId54"/>
    <p:sldId id="298" r:id="rId55"/>
    <p:sldId id="353" r:id="rId56"/>
    <p:sldId id="317" r:id="rId57"/>
    <p:sldId id="301" r:id="rId58"/>
    <p:sldId id="302" r:id="rId59"/>
    <p:sldId id="310" r:id="rId60"/>
    <p:sldId id="305" r:id="rId61"/>
    <p:sldId id="306" r:id="rId62"/>
    <p:sldId id="304" r:id="rId63"/>
    <p:sldId id="318" r:id="rId64"/>
    <p:sldId id="303" r:id="rId65"/>
    <p:sldId id="320" r:id="rId66"/>
    <p:sldId id="319" r:id="rId67"/>
    <p:sldId id="321" r:id="rId68"/>
    <p:sldId id="322" r:id="rId69"/>
    <p:sldId id="313" r:id="rId70"/>
    <p:sldId id="314" r:id="rId71"/>
    <p:sldId id="315" r:id="rId72"/>
    <p:sldId id="308" r:id="rId73"/>
    <p:sldId id="309" r:id="rId74"/>
    <p:sldId id="323" r:id="rId75"/>
    <p:sldId id="324" r:id="rId76"/>
    <p:sldId id="282" r:id="rId77"/>
    <p:sldId id="285" r:id="rId78"/>
    <p:sldId id="286" r:id="rId79"/>
    <p:sldId id="287" r:id="rId80"/>
    <p:sldId id="288" r:id="rId81"/>
    <p:sldId id="289" r:id="rId82"/>
    <p:sldId id="290" r:id="rId83"/>
    <p:sldId id="300" r:id="rId84"/>
    <p:sldId id="341" r:id="rId85"/>
    <p:sldId id="352" r:id="rId86"/>
    <p:sldId id="355"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85"/>
    <a:srgbClr val="12A5EE"/>
    <a:srgbClr val="F8D608"/>
    <a:srgbClr val="FEF202"/>
    <a:srgbClr val="5EB2F8"/>
    <a:srgbClr val="57D3FF"/>
    <a:srgbClr val="3DB3CF"/>
    <a:srgbClr val="38BAD4"/>
    <a:srgbClr val="C064CA"/>
    <a:srgbClr val="B96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8" autoAdjust="0"/>
    <p:restoredTop sz="94507" autoAdjust="0"/>
  </p:normalViewPr>
  <p:slideViewPr>
    <p:cSldViewPr>
      <p:cViewPr>
        <p:scale>
          <a:sx n="100" d="100"/>
          <a:sy n="100" d="100"/>
        </p:scale>
        <p:origin x="-648"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3772E4-73A7-471D-A399-898C6C5D4B1D}" type="datetimeFigureOut">
              <a:rPr lang="en-US" smtClean="0"/>
              <a:t>10/19/2014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615BE6-46C2-4C4E-A368-8A7D43CA00F6}" type="slidenum">
              <a:rPr lang="en-US" smtClean="0"/>
              <a:t>‹#›</a:t>
            </a:fld>
            <a:endParaRPr lang="en-US"/>
          </a:p>
        </p:txBody>
      </p:sp>
    </p:spTree>
    <p:extLst>
      <p:ext uri="{BB962C8B-B14F-4D97-AF65-F5344CB8AC3E}">
        <p14:creationId xmlns:p14="http://schemas.microsoft.com/office/powerpoint/2010/main" val="180335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15BE6-46C2-4C4E-A368-8A7D43CA00F6}" type="slidenum">
              <a:rPr lang="en-US" smtClean="0"/>
              <a:t>63</a:t>
            </a:fld>
            <a:endParaRPr lang="en-US"/>
          </a:p>
        </p:txBody>
      </p:sp>
    </p:spTree>
    <p:extLst>
      <p:ext uri="{BB962C8B-B14F-4D97-AF65-F5344CB8AC3E}">
        <p14:creationId xmlns:p14="http://schemas.microsoft.com/office/powerpoint/2010/main" val="321441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15BE6-46C2-4C4E-A368-8A7D43CA00F6}" type="slidenum">
              <a:rPr lang="en-US" smtClean="0"/>
              <a:t>69</a:t>
            </a:fld>
            <a:endParaRPr lang="en-US"/>
          </a:p>
        </p:txBody>
      </p:sp>
    </p:spTree>
    <p:extLst>
      <p:ext uri="{BB962C8B-B14F-4D97-AF65-F5344CB8AC3E}">
        <p14:creationId xmlns:p14="http://schemas.microsoft.com/office/powerpoint/2010/main" val="265519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16D3FC-666E-4142-B612-E605F32667F7}" type="datetime1">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9253089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9E9388-24C2-4CD1-9649-0541272D1F9C}" type="datetime1">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329919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D25EAA-53D2-407B-8481-C09450D05FE1}" type="datetime1">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184835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362200"/>
            <a:ext cx="38100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362200"/>
            <a:ext cx="3810000" cy="3505200"/>
          </a:xfrm>
        </p:spPr>
        <p:txBody>
          <a:bodyPr/>
          <a:lstStyle/>
          <a:p>
            <a:endParaRPr lang="en-US"/>
          </a:p>
        </p:txBody>
      </p:sp>
      <p:sp>
        <p:nvSpPr>
          <p:cNvPr id="5" name="Date Placeholder 4"/>
          <p:cNvSpPr>
            <a:spLocks noGrp="1"/>
          </p:cNvSpPr>
          <p:nvPr>
            <p:ph type="dt" sz="half" idx="10"/>
          </p:nvPr>
        </p:nvSpPr>
        <p:spPr>
          <a:xfrm>
            <a:off x="685800" y="6019800"/>
            <a:ext cx="1905000" cy="457200"/>
          </a:xfrm>
        </p:spPr>
        <p:txBody>
          <a:bodyPr/>
          <a:lstStyle>
            <a:lvl1pPr>
              <a:defRPr/>
            </a:lvl1pPr>
          </a:lstStyle>
          <a:p>
            <a:fld id="{D3AECC3D-CECC-48FF-AB38-992A0B110BDC}" type="datetime1">
              <a:rPr lang="en-US" smtClean="0"/>
              <a:t>10/19/2014</a:t>
            </a:fld>
            <a:endParaRPr lang="en-US"/>
          </a:p>
        </p:txBody>
      </p:sp>
      <p:sp>
        <p:nvSpPr>
          <p:cNvPr id="6" name="Footer Placeholder 5"/>
          <p:cNvSpPr>
            <a:spLocks noGrp="1"/>
          </p:cNvSpPr>
          <p:nvPr>
            <p:ph type="ftr" sz="quarter" idx="11"/>
          </p:nvPr>
        </p:nvSpPr>
        <p:spPr>
          <a:xfrm>
            <a:off x="3124200" y="6019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019800"/>
            <a:ext cx="1905000" cy="457200"/>
          </a:xfrm>
        </p:spPr>
        <p:txBody>
          <a:bodyPr/>
          <a:lstStyle>
            <a:lvl1pPr>
              <a:defRPr/>
            </a:lvl1pPr>
          </a:lstStyle>
          <a:p>
            <a:fld id="{246E69B8-398F-4384-9746-06244921355A}" type="slidenum">
              <a:rPr lang="en-US"/>
              <a:pPr/>
              <a:t>‹#›</a:t>
            </a:fld>
            <a:endParaRPr lang="en-US"/>
          </a:p>
        </p:txBody>
      </p:sp>
    </p:spTree>
    <p:extLst>
      <p:ext uri="{BB962C8B-B14F-4D97-AF65-F5344CB8AC3E}">
        <p14:creationId xmlns:p14="http://schemas.microsoft.com/office/powerpoint/2010/main" val="238458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D56673-04AC-49F7-B888-5DD341B893C0}" type="datetime1">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352963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D2C16-BD80-4738-A136-61E7F5693775}" type="datetime1">
              <a:rPr lang="en-US" smtClean="0"/>
              <a:t>10/19/2014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212878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7BAE32-A7A7-4326-8EC2-680D73B14CED}" type="datetime1">
              <a:rPr lang="en-US" smtClean="0"/>
              <a:t>10/19/2014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316262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6EDFE6-9EF9-4865-8453-65FBD07A0B78}" type="datetime1">
              <a:rPr lang="en-US" smtClean="0"/>
              <a:t>10/19/2014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156930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DD2B9E-7F28-420F-B070-085C1B565471}" type="datetime1">
              <a:rPr lang="en-US" smtClean="0"/>
              <a:t>10/19/2014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80506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42C77-D4B5-429F-B5BC-CE3C44F681B1}" type="datetime1">
              <a:rPr lang="en-US" smtClean="0"/>
              <a:t>10/19/2014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25131688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12EB8-C10E-44AD-A1DE-9E5845483EC5}" type="datetime1">
              <a:rPr lang="en-US" smtClean="0"/>
              <a:t>10/19/2014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899231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AE9A2-C474-4460-B4A4-47684215B69F}" type="datetime1">
              <a:rPr lang="en-US" smtClean="0"/>
              <a:t>10/19/2014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1E475-D131-4F27-8016-2BBF7932C95A}" type="slidenum">
              <a:rPr lang="en-US" smtClean="0"/>
              <a:t>‹#›</a:t>
            </a:fld>
            <a:endParaRPr lang="en-US"/>
          </a:p>
        </p:txBody>
      </p:sp>
    </p:spTree>
    <p:extLst>
      <p:ext uri="{BB962C8B-B14F-4D97-AF65-F5344CB8AC3E}">
        <p14:creationId xmlns:p14="http://schemas.microsoft.com/office/powerpoint/2010/main" val="3822035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F504A-13B6-4DC1-9A17-1B4D4EE6965D}" type="datetime1">
              <a:rPr lang="en-US" smtClean="0"/>
              <a:t>10/19/2014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1E475-D131-4F27-8016-2BBF7932C95A}" type="slidenum">
              <a:rPr lang="en-US" smtClean="0"/>
              <a:t>‹#›</a:t>
            </a:fld>
            <a:endParaRPr lang="en-US"/>
          </a:p>
        </p:txBody>
      </p:sp>
    </p:spTree>
    <p:extLst>
      <p:ext uri="{BB962C8B-B14F-4D97-AF65-F5344CB8AC3E}">
        <p14:creationId xmlns:p14="http://schemas.microsoft.com/office/powerpoint/2010/main" val="329150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ideo" Target="file:///C:\Documents%20and%20Settings\pearnest\Desktop\2007%20Update\Update_Powerpoint\W10_MOTION.MPG"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video" Target="file:///C:\Documents%20and%20Settings\pearnest\Desktop\2007%20Update\Update_Powerpoint\W10_MOTION.MP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73240"/>
          </a:xfrm>
          <a:prstGeom prst="rect">
            <a:avLst/>
          </a:prstGeom>
        </p:spPr>
      </p:pic>
      <p:sp>
        <p:nvSpPr>
          <p:cNvPr id="5" name="Rectangle 3"/>
          <p:cNvSpPr txBox="1">
            <a:spLocks noChangeArrowheads="1"/>
          </p:cNvSpPr>
          <p:nvPr/>
        </p:nvSpPr>
        <p:spPr>
          <a:xfrm>
            <a:off x="685800" y="4676001"/>
            <a:ext cx="7772400" cy="9906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E885"/>
                </a:solidFill>
                <a:latin typeface="Univers 55" pitchFamily="34" charset="0"/>
              </a:rPr>
              <a:t>Basic Engine Systems</a:t>
            </a:r>
          </a:p>
          <a:p>
            <a:r>
              <a:rPr lang="en-US" sz="1600" b="1" dirty="0" smtClean="0">
                <a:solidFill>
                  <a:srgbClr val="FFE885"/>
                </a:solidFill>
                <a:latin typeface="Univers 55" pitchFamily="34" charset="0"/>
              </a:rPr>
              <a:t>4 Cycle Theory (L-Head &amp; Overhead Valve) Valves, Basic Carburetion,</a:t>
            </a:r>
          </a:p>
          <a:p>
            <a:r>
              <a:rPr lang="en-US" sz="1600" b="1" dirty="0" smtClean="0">
                <a:solidFill>
                  <a:srgbClr val="FFE885"/>
                </a:solidFill>
                <a:latin typeface="Univers 55" pitchFamily="34" charset="0"/>
              </a:rPr>
              <a:t>Governors, Compression Ratio, Rings and Displacement</a:t>
            </a:r>
            <a:endParaRPr lang="en-US" sz="1600" b="1" dirty="0">
              <a:solidFill>
                <a:srgbClr val="FFE885"/>
              </a:solidFill>
              <a:latin typeface="Univers 55" pitchFamily="34" charset="0"/>
            </a:endParaRPr>
          </a:p>
        </p:txBody>
      </p:sp>
      <p:sp>
        <p:nvSpPr>
          <p:cNvPr id="6" name="TextBox 5"/>
          <p:cNvSpPr txBox="1"/>
          <p:nvPr/>
        </p:nvSpPr>
        <p:spPr>
          <a:xfrm>
            <a:off x="4038600" y="5666601"/>
            <a:ext cx="1219200" cy="276999"/>
          </a:xfrm>
          <a:prstGeom prst="rect">
            <a:avLst/>
          </a:prstGeom>
          <a:noFill/>
        </p:spPr>
        <p:txBody>
          <a:bodyPr wrap="square" rtlCol="0">
            <a:spAutoFit/>
          </a:bodyPr>
          <a:lstStyle/>
          <a:p>
            <a:r>
              <a:rPr lang="en-US" sz="1200" dirty="0" smtClean="0">
                <a:solidFill>
                  <a:srgbClr val="FFE885"/>
                </a:solidFill>
                <a:latin typeface="Univers 55" pitchFamily="34" charset="0"/>
              </a:rPr>
              <a:t>CE3017-10/11</a:t>
            </a:r>
            <a:endParaRPr lang="en-US" sz="1200" dirty="0">
              <a:solidFill>
                <a:srgbClr val="FFE885"/>
              </a:solidFill>
              <a:latin typeface="Univers 55" pitchFamily="34" charset="0"/>
            </a:endParaRPr>
          </a:p>
        </p:txBody>
      </p:sp>
      <p:sp>
        <p:nvSpPr>
          <p:cNvPr id="7" name="TextBox 6"/>
          <p:cNvSpPr txBox="1"/>
          <p:nvPr/>
        </p:nvSpPr>
        <p:spPr>
          <a:xfrm>
            <a:off x="1676400" y="6172200"/>
            <a:ext cx="5867400" cy="507831"/>
          </a:xfrm>
          <a:prstGeom prst="rect">
            <a:avLst/>
          </a:prstGeom>
          <a:noFill/>
        </p:spPr>
        <p:txBody>
          <a:bodyPr wrap="square" rtlCol="0">
            <a:spAutoFit/>
          </a:bodyPr>
          <a:lstStyle/>
          <a:p>
            <a:r>
              <a:rPr lang="en-US" sz="900" b="1" dirty="0" smtClean="0">
                <a:solidFill>
                  <a:srgbClr val="FFE885"/>
                </a:solidFill>
              </a:rPr>
              <a:t>Disclaimer</a:t>
            </a:r>
            <a:r>
              <a:rPr lang="en-US" sz="900" dirty="0" smtClean="0">
                <a:solidFill>
                  <a:srgbClr val="FFE885"/>
                </a:solidFill>
              </a:rPr>
              <a:t>: These images are not intended to be used as assembly aids. For assembly or parts orientation detail, always see the appropriate repair manual for the engine in question. May not be used in any publication, web, or video without permission of the Customer Education Department.</a:t>
            </a:r>
            <a:endParaRPr lang="en-US" sz="900" dirty="0">
              <a:solidFill>
                <a:srgbClr val="FFE885"/>
              </a:solidFill>
            </a:endParaRPr>
          </a:p>
        </p:txBody>
      </p:sp>
      <p:sp>
        <p:nvSpPr>
          <p:cNvPr id="10" name="Rectangle 9"/>
          <p:cNvSpPr/>
          <p:nvPr/>
        </p:nvSpPr>
        <p:spPr>
          <a:xfrm>
            <a:off x="1" y="0"/>
            <a:ext cx="9144000" cy="11591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95" y="152401"/>
            <a:ext cx="1752600" cy="870458"/>
          </a:xfrm>
          <a:prstGeom prst="rect">
            <a:avLst/>
          </a:prstGeom>
        </p:spPr>
      </p:pic>
      <p:sp>
        <p:nvSpPr>
          <p:cNvPr id="12" name="TextBox 11"/>
          <p:cNvSpPr txBox="1"/>
          <p:nvPr/>
        </p:nvSpPr>
        <p:spPr>
          <a:xfrm>
            <a:off x="2362200" y="402964"/>
            <a:ext cx="5943600" cy="369332"/>
          </a:xfrm>
          <a:prstGeom prst="rect">
            <a:avLst/>
          </a:prstGeom>
          <a:noFill/>
        </p:spPr>
        <p:txBody>
          <a:bodyPr wrap="square" rtlCol="0">
            <a:spAutoFit/>
          </a:bodyPr>
          <a:lstStyle/>
          <a:p>
            <a:r>
              <a:rPr lang="en-US" b="1" dirty="0" smtClean="0">
                <a:solidFill>
                  <a:srgbClr val="FFFFFF"/>
                </a:solidFill>
                <a:latin typeface="Univers 55" pitchFamily="34" charset="0"/>
              </a:rPr>
              <a:t>Cus</a:t>
            </a:r>
            <a:r>
              <a:rPr lang="en-US" b="1" dirty="0">
                <a:solidFill>
                  <a:srgbClr val="FFFFFF"/>
                </a:solidFill>
                <a:latin typeface="Univers 55" pitchFamily="34" charset="0"/>
              </a:rPr>
              <a:t>t</a:t>
            </a:r>
            <a:r>
              <a:rPr lang="en-US" b="1" dirty="0" smtClean="0">
                <a:solidFill>
                  <a:srgbClr val="FFFFFF"/>
                </a:solidFill>
                <a:latin typeface="Univers 55" pitchFamily="34" charset="0"/>
              </a:rPr>
              <a:t>omer Education</a:t>
            </a:r>
            <a:endParaRPr lang="en-US" b="1" dirty="0">
              <a:solidFill>
                <a:srgbClr val="FFFFFF"/>
              </a:solidFill>
              <a:latin typeface="Univers 55" pitchFamily="34" charset="0"/>
            </a:endParaRPr>
          </a:p>
        </p:txBody>
      </p:sp>
    </p:spTree>
    <p:extLst>
      <p:ext uri="{BB962C8B-B14F-4D97-AF65-F5344CB8AC3E}">
        <p14:creationId xmlns:p14="http://schemas.microsoft.com/office/powerpoint/2010/main" val="4181235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5786438"/>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3. Power Stroke</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0" y="61674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OHV</a:t>
            </a:r>
            <a:endParaRPr lang="en-US" dirty="0">
              <a:latin typeface="Arial Black" pitchFamily="34" charset="0"/>
              <a:ea typeface="PMingLiU-ExtB" pitchFamily="18" charset="-120"/>
            </a:endParaRPr>
          </a:p>
        </p:txBody>
      </p:sp>
      <p:sp>
        <p:nvSpPr>
          <p:cNvPr id="5" name="Slide Number Placeholder 4"/>
          <p:cNvSpPr>
            <a:spLocks noGrp="1"/>
          </p:cNvSpPr>
          <p:nvPr>
            <p:ph type="sldNum" sz="quarter" idx="12"/>
          </p:nvPr>
        </p:nvSpPr>
        <p:spPr/>
        <p:txBody>
          <a:bodyPr/>
          <a:lstStyle/>
          <a:p>
            <a:fld id="{CC11E475-D131-4F27-8016-2BBF7932C95A}" type="slidenum">
              <a:rPr lang="en-US" smtClean="0"/>
              <a:t>10</a:t>
            </a:fld>
            <a:endParaRPr lang="en-US"/>
          </a:p>
        </p:txBody>
      </p:sp>
      <p:sp>
        <p:nvSpPr>
          <p:cNvPr id="6" name="Rectangle 3"/>
          <p:cNvSpPr>
            <a:spLocks noChangeArrowheads="1"/>
          </p:cNvSpPr>
          <p:nvPr/>
        </p:nvSpPr>
        <p:spPr bwMode="auto">
          <a:xfrm>
            <a:off x="7658098" y="6450813"/>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727" y="838200"/>
            <a:ext cx="3876545" cy="4598424"/>
          </a:xfrm>
          <a:prstGeom prst="rect">
            <a:avLst/>
          </a:prstGeom>
        </p:spPr>
      </p:pic>
    </p:spTree>
    <p:extLst>
      <p:ext uri="{BB962C8B-B14F-4D97-AF65-F5344CB8AC3E}">
        <p14:creationId xmlns:p14="http://schemas.microsoft.com/office/powerpoint/2010/main" val="3003302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5786438"/>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4. Exhaust Stroke</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0" y="61674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OHV</a:t>
            </a:r>
            <a:endParaRPr lang="en-US" dirty="0">
              <a:latin typeface="Arial Black" pitchFamily="34" charset="0"/>
              <a:ea typeface="PMingLiU-ExtB" pitchFamily="18" charset="-120"/>
            </a:endParaRPr>
          </a:p>
        </p:txBody>
      </p:sp>
      <p:sp>
        <p:nvSpPr>
          <p:cNvPr id="5" name="Slide Number Placeholder 4"/>
          <p:cNvSpPr>
            <a:spLocks noGrp="1"/>
          </p:cNvSpPr>
          <p:nvPr>
            <p:ph type="sldNum" sz="quarter" idx="12"/>
          </p:nvPr>
        </p:nvSpPr>
        <p:spPr/>
        <p:txBody>
          <a:bodyPr/>
          <a:lstStyle/>
          <a:p>
            <a:fld id="{CC11E475-D131-4F27-8016-2BBF7932C95A}" type="slidenum">
              <a:rPr lang="en-US" smtClean="0"/>
              <a:t>11</a:t>
            </a:fld>
            <a:endParaRPr lang="en-US"/>
          </a:p>
        </p:txBody>
      </p:sp>
      <p:sp>
        <p:nvSpPr>
          <p:cNvPr id="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171" y="838200"/>
            <a:ext cx="3873829" cy="4600882"/>
          </a:xfrm>
          <a:prstGeom prst="rect">
            <a:avLst/>
          </a:prstGeom>
        </p:spPr>
      </p:pic>
    </p:spTree>
    <p:extLst>
      <p:ext uri="{BB962C8B-B14F-4D97-AF65-F5344CB8AC3E}">
        <p14:creationId xmlns:p14="http://schemas.microsoft.com/office/powerpoint/2010/main" val="4060631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6019800"/>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4-Stroke Theory</a:t>
            </a:r>
            <a:endParaRPr lang="en-US" dirty="0">
              <a:latin typeface="Arial Black" pitchFamily="34" charset="0"/>
              <a:ea typeface="PMingLiU-ExtB" pitchFamily="18" charset="-120"/>
            </a:endParaRPr>
          </a:p>
        </p:txBody>
      </p:sp>
      <p:sp>
        <p:nvSpPr>
          <p:cNvPr id="5" name="Slide Number Placeholder 4"/>
          <p:cNvSpPr>
            <a:spLocks noGrp="1"/>
          </p:cNvSpPr>
          <p:nvPr>
            <p:ph type="sldNum" sz="quarter" idx="12"/>
          </p:nvPr>
        </p:nvSpPr>
        <p:spPr/>
        <p:txBody>
          <a:bodyPr/>
          <a:lstStyle/>
          <a:p>
            <a:fld id="{CC11E475-D131-4F27-8016-2BBF7932C95A}" type="slidenum">
              <a:rPr lang="en-US" smtClean="0"/>
              <a:t>12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8963" y="882573"/>
            <a:ext cx="2305812" cy="4664228"/>
          </a:xfrm>
          <a:prstGeom prst="rect">
            <a:avLst/>
          </a:prstGeom>
        </p:spPr>
      </p:pic>
      <p:sp>
        <p:nvSpPr>
          <p:cNvPr id="8" name="TextBox 7"/>
          <p:cNvSpPr txBox="1">
            <a:spLocks noChangeArrowheads="1"/>
          </p:cNvSpPr>
          <p:nvPr/>
        </p:nvSpPr>
        <p:spPr bwMode="auto">
          <a:xfrm>
            <a:off x="2819400" y="914400"/>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Valve Cover</a:t>
            </a:r>
            <a:endParaRPr lang="en-US" sz="1800" b="1" dirty="0">
              <a:latin typeface="Arial" pitchFamily="34" charset="0"/>
              <a:ea typeface="PMingLiU-ExtB" pitchFamily="18" charset="-120"/>
              <a:cs typeface="Arial" pitchFamily="34" charset="0"/>
            </a:endParaRPr>
          </a:p>
        </p:txBody>
      </p:sp>
      <p:cxnSp>
        <p:nvCxnSpPr>
          <p:cNvPr id="11" name="Straight Arrow Connector 10"/>
          <p:cNvCxnSpPr/>
          <p:nvPr/>
        </p:nvCxnSpPr>
        <p:spPr>
          <a:xfrm>
            <a:off x="4343400" y="1099066"/>
            <a:ext cx="1371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2362200" y="1567934"/>
            <a:ext cx="19812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Gap Adjustment</a:t>
            </a:r>
            <a:endParaRPr lang="en-US" sz="1800" b="1" dirty="0">
              <a:latin typeface="Arial" pitchFamily="34" charset="0"/>
              <a:ea typeface="PMingLiU-ExtB" pitchFamily="18" charset="-120"/>
              <a:cs typeface="Arial" pitchFamily="34" charset="0"/>
            </a:endParaRPr>
          </a:p>
        </p:txBody>
      </p:sp>
      <p:cxnSp>
        <p:nvCxnSpPr>
          <p:cNvPr id="17" name="Straight Arrow Connector 16"/>
          <p:cNvCxnSpPr/>
          <p:nvPr/>
        </p:nvCxnSpPr>
        <p:spPr>
          <a:xfrm flipV="1">
            <a:off x="4419600" y="1283732"/>
            <a:ext cx="1295400" cy="4688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2971800" y="2362200"/>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Push Rod</a:t>
            </a:r>
            <a:endParaRPr lang="en-US" sz="1800" b="1" dirty="0">
              <a:latin typeface="Arial" pitchFamily="34" charset="0"/>
              <a:ea typeface="PMingLiU-ExtB" pitchFamily="18" charset="-120"/>
              <a:cs typeface="Arial" pitchFamily="34" charset="0"/>
            </a:endParaRPr>
          </a:p>
        </p:txBody>
      </p:sp>
      <p:cxnSp>
        <p:nvCxnSpPr>
          <p:cNvPr id="20" name="Straight Arrow Connector 19"/>
          <p:cNvCxnSpPr>
            <a:stCxn id="19" idx="3"/>
          </p:cNvCxnSpPr>
          <p:nvPr/>
        </p:nvCxnSpPr>
        <p:spPr>
          <a:xfrm>
            <a:off x="4495800" y="2546866"/>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3048000" y="3288268"/>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Cylinder</a:t>
            </a:r>
            <a:endParaRPr lang="en-US" sz="1800" b="1" dirty="0">
              <a:latin typeface="Arial" pitchFamily="34" charset="0"/>
              <a:ea typeface="PMingLiU-ExtB" pitchFamily="18" charset="-120"/>
              <a:cs typeface="Arial" pitchFamily="34" charset="0"/>
            </a:endParaRPr>
          </a:p>
        </p:txBody>
      </p:sp>
      <p:cxnSp>
        <p:nvCxnSpPr>
          <p:cNvPr id="22" name="Straight Arrow Connector 21"/>
          <p:cNvCxnSpPr/>
          <p:nvPr/>
        </p:nvCxnSpPr>
        <p:spPr>
          <a:xfrm>
            <a:off x="4343400" y="3505200"/>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3048000" y="3810000"/>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Tappet</a:t>
            </a:r>
            <a:endParaRPr lang="en-US" sz="1800" b="1" dirty="0">
              <a:latin typeface="Arial" pitchFamily="34" charset="0"/>
              <a:ea typeface="PMingLiU-ExtB" pitchFamily="18" charset="-120"/>
              <a:cs typeface="Arial" pitchFamily="34" charset="0"/>
            </a:endParaRPr>
          </a:p>
        </p:txBody>
      </p:sp>
      <p:cxnSp>
        <p:nvCxnSpPr>
          <p:cNvPr id="24" name="Straight Arrow Connector 23"/>
          <p:cNvCxnSpPr/>
          <p:nvPr/>
        </p:nvCxnSpPr>
        <p:spPr>
          <a:xfrm>
            <a:off x="4495800" y="3994666"/>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3009900" y="4431268"/>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Camshaft</a:t>
            </a:r>
            <a:endParaRPr lang="en-US" sz="1800" b="1" dirty="0">
              <a:latin typeface="Arial" pitchFamily="34" charset="0"/>
              <a:ea typeface="PMingLiU-ExtB" pitchFamily="18" charset="-120"/>
              <a:cs typeface="Arial" pitchFamily="34" charset="0"/>
            </a:endParaRPr>
          </a:p>
        </p:txBody>
      </p:sp>
      <p:cxnSp>
        <p:nvCxnSpPr>
          <p:cNvPr id="26" name="Straight Arrow Connector 25"/>
          <p:cNvCxnSpPr/>
          <p:nvPr/>
        </p:nvCxnSpPr>
        <p:spPr>
          <a:xfrm>
            <a:off x="4533900" y="4615934"/>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a:spLocks noChangeArrowheads="1"/>
          </p:cNvSpPr>
          <p:nvPr/>
        </p:nvSpPr>
        <p:spPr bwMode="auto">
          <a:xfrm>
            <a:off x="1752600" y="5085136"/>
            <a:ext cx="2438400"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smtClean="0">
                <a:latin typeface="Arial" pitchFamily="34" charset="0"/>
                <a:ea typeface="PMingLiU-ExtB" pitchFamily="18" charset="-120"/>
                <a:cs typeface="Arial" pitchFamily="34" charset="0"/>
              </a:rPr>
              <a:t>Components</a:t>
            </a:r>
            <a:endParaRPr lang="en-US" b="1" dirty="0">
              <a:latin typeface="Arial" pitchFamily="34" charset="0"/>
              <a:ea typeface="PMingLiU-ExtB" pitchFamily="18" charset="-120"/>
              <a:cs typeface="Arial" pitchFamily="34" charset="0"/>
            </a:endParaRPr>
          </a:p>
        </p:txBody>
      </p:sp>
      <p:sp>
        <p:nvSpPr>
          <p:cNvPr id="2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901494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6019800"/>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4-Stroke Theory</a:t>
            </a:r>
          </a:p>
        </p:txBody>
      </p:sp>
      <p:sp>
        <p:nvSpPr>
          <p:cNvPr id="5" name="Slide Number Placeholder 4"/>
          <p:cNvSpPr>
            <a:spLocks noGrp="1"/>
          </p:cNvSpPr>
          <p:nvPr>
            <p:ph type="sldNum" sz="quarter" idx="12"/>
          </p:nvPr>
        </p:nvSpPr>
        <p:spPr/>
        <p:txBody>
          <a:bodyPr/>
          <a:lstStyle/>
          <a:p>
            <a:fld id="{CC11E475-D131-4F27-8016-2BBF7932C95A}" type="slidenum">
              <a:rPr lang="en-US" smtClean="0"/>
              <a:t>13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024" y="882573"/>
            <a:ext cx="2305812" cy="4664228"/>
          </a:xfrm>
          <a:prstGeom prst="rect">
            <a:avLst/>
          </a:prstGeom>
        </p:spPr>
      </p:pic>
      <p:sp>
        <p:nvSpPr>
          <p:cNvPr id="8" name="TextBox 7"/>
          <p:cNvSpPr txBox="1">
            <a:spLocks noChangeArrowheads="1"/>
          </p:cNvSpPr>
          <p:nvPr/>
        </p:nvSpPr>
        <p:spPr bwMode="auto">
          <a:xfrm>
            <a:off x="4993386" y="1110734"/>
            <a:ext cx="1636014"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Valve Spring</a:t>
            </a:r>
            <a:endParaRPr lang="en-US" sz="1800" b="1" dirty="0">
              <a:latin typeface="Arial" pitchFamily="34" charset="0"/>
              <a:ea typeface="PMingLiU-ExtB" pitchFamily="18" charset="-120"/>
              <a:cs typeface="Arial" pitchFamily="34" charset="0"/>
            </a:endParaRPr>
          </a:p>
        </p:txBody>
      </p:sp>
      <p:cxnSp>
        <p:nvCxnSpPr>
          <p:cNvPr id="9" name="Straight Arrow Connector 8"/>
          <p:cNvCxnSpPr/>
          <p:nvPr/>
        </p:nvCxnSpPr>
        <p:spPr>
          <a:xfrm flipH="1">
            <a:off x="3436810" y="1283732"/>
            <a:ext cx="1371600" cy="3926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4953000" y="1554718"/>
            <a:ext cx="9906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Valve</a:t>
            </a:r>
            <a:endParaRPr lang="en-US" sz="1800" b="1" dirty="0">
              <a:latin typeface="Arial" pitchFamily="34" charset="0"/>
              <a:ea typeface="PMingLiU-ExtB" pitchFamily="18" charset="-120"/>
              <a:cs typeface="Arial" pitchFamily="34" charset="0"/>
            </a:endParaRPr>
          </a:p>
        </p:txBody>
      </p:sp>
      <p:cxnSp>
        <p:nvCxnSpPr>
          <p:cNvPr id="11" name="Straight Arrow Connector 10"/>
          <p:cNvCxnSpPr/>
          <p:nvPr/>
        </p:nvCxnSpPr>
        <p:spPr>
          <a:xfrm flipH="1">
            <a:off x="3307080" y="1846303"/>
            <a:ext cx="1631061" cy="4968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4953000" y="2187059"/>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Spark Plug</a:t>
            </a:r>
            <a:endParaRPr lang="en-US" sz="1800" b="1" dirty="0">
              <a:latin typeface="Arial" pitchFamily="34" charset="0"/>
              <a:ea typeface="PMingLiU-ExtB" pitchFamily="18" charset="-120"/>
              <a:cs typeface="Arial" pitchFamily="34" charset="0"/>
            </a:endParaRPr>
          </a:p>
        </p:txBody>
      </p:sp>
      <p:cxnSp>
        <p:nvCxnSpPr>
          <p:cNvPr id="13" name="Straight Arrow Connector 12"/>
          <p:cNvCxnSpPr/>
          <p:nvPr/>
        </p:nvCxnSpPr>
        <p:spPr>
          <a:xfrm flipH="1">
            <a:off x="3733800" y="2362200"/>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4876800" y="2634734"/>
            <a:ext cx="2819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Combustion Chamber</a:t>
            </a:r>
            <a:endParaRPr lang="en-US" sz="1800" b="1" dirty="0">
              <a:latin typeface="Arial" pitchFamily="34" charset="0"/>
              <a:ea typeface="PMingLiU-ExtB" pitchFamily="18" charset="-120"/>
              <a:cs typeface="Arial" pitchFamily="34" charset="0"/>
            </a:endParaRPr>
          </a:p>
        </p:txBody>
      </p:sp>
      <p:cxnSp>
        <p:nvCxnSpPr>
          <p:cNvPr id="15" name="Straight Arrow Connector 14"/>
          <p:cNvCxnSpPr/>
          <p:nvPr/>
        </p:nvCxnSpPr>
        <p:spPr>
          <a:xfrm flipH="1">
            <a:off x="3676650" y="2819400"/>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4800600" y="3124200"/>
            <a:ext cx="13716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Piston</a:t>
            </a:r>
            <a:endParaRPr lang="en-US" sz="1800" b="1" dirty="0">
              <a:latin typeface="Arial" pitchFamily="34" charset="0"/>
              <a:ea typeface="PMingLiU-ExtB" pitchFamily="18" charset="-120"/>
              <a:cs typeface="Arial" pitchFamily="34" charset="0"/>
            </a:endParaRPr>
          </a:p>
        </p:txBody>
      </p:sp>
      <p:cxnSp>
        <p:nvCxnSpPr>
          <p:cNvPr id="17" name="Straight Arrow Connector 16"/>
          <p:cNvCxnSpPr/>
          <p:nvPr/>
        </p:nvCxnSpPr>
        <p:spPr>
          <a:xfrm flipH="1">
            <a:off x="3676650" y="3305175"/>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4953000" y="4615934"/>
            <a:ext cx="23622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Connecting Rod</a:t>
            </a:r>
            <a:endParaRPr lang="en-US" sz="1800" b="1" dirty="0">
              <a:latin typeface="Arial" pitchFamily="34" charset="0"/>
              <a:ea typeface="PMingLiU-ExtB" pitchFamily="18" charset="-120"/>
              <a:cs typeface="Arial" pitchFamily="34" charset="0"/>
            </a:endParaRPr>
          </a:p>
        </p:txBody>
      </p:sp>
      <p:cxnSp>
        <p:nvCxnSpPr>
          <p:cNvPr id="19" name="Straight Arrow Connector 18"/>
          <p:cNvCxnSpPr/>
          <p:nvPr/>
        </p:nvCxnSpPr>
        <p:spPr>
          <a:xfrm flipH="1">
            <a:off x="3581400" y="4800600"/>
            <a:ext cx="155486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6003036" y="5085136"/>
            <a:ext cx="2438400"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smtClean="0">
                <a:latin typeface="Arial" pitchFamily="34" charset="0"/>
                <a:ea typeface="PMingLiU-ExtB" pitchFamily="18" charset="-120"/>
                <a:cs typeface="Arial" pitchFamily="34" charset="0"/>
              </a:rPr>
              <a:t>Components</a:t>
            </a:r>
            <a:endParaRPr lang="en-US" b="1" dirty="0">
              <a:latin typeface="Arial" pitchFamily="34" charset="0"/>
              <a:ea typeface="PMingLiU-ExtB" pitchFamily="18" charset="-120"/>
              <a:cs typeface="Arial" pitchFamily="34" charset="0"/>
            </a:endParaRPr>
          </a:p>
        </p:txBody>
      </p:sp>
      <p:sp>
        <p:nvSpPr>
          <p:cNvPr id="2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137190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6019800"/>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4-Stroke Theory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962" y="762000"/>
            <a:ext cx="6696075" cy="4905375"/>
          </a:xfrm>
          <a:prstGeom prst="rect">
            <a:avLst/>
          </a:prstGeom>
        </p:spPr>
      </p:pic>
      <p:sp>
        <p:nvSpPr>
          <p:cNvPr id="5" name="Slide Number Placeholder 4"/>
          <p:cNvSpPr>
            <a:spLocks noGrp="1"/>
          </p:cNvSpPr>
          <p:nvPr>
            <p:ph type="sldNum" sz="quarter" idx="12"/>
          </p:nvPr>
        </p:nvSpPr>
        <p:spPr/>
        <p:txBody>
          <a:bodyPr/>
          <a:lstStyle/>
          <a:p>
            <a:fld id="{CC11E475-D131-4F27-8016-2BBF7932C95A}" type="slidenum">
              <a:rPr lang="en-US" smtClean="0"/>
              <a:t>14</a:t>
            </a:fld>
            <a:endParaRPr lang="en-US"/>
          </a:p>
        </p:txBody>
      </p:sp>
      <p:sp>
        <p:nvSpPr>
          <p:cNvPr id="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482049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27000"/>
            <a:ext cx="8636000" cy="6604000"/>
          </a:xfrm>
          <a:prstGeom prst="rect">
            <a:avLst/>
          </a:prstGeom>
        </p:spPr>
      </p:pic>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1. DOV</a:t>
            </a:r>
            <a:r>
              <a:rPr lang="en-US" sz="1200" dirty="0" smtClean="0">
                <a:latin typeface="Arial Black" pitchFamily="34" charset="0"/>
                <a:ea typeface="PMingLiU-ExtB" pitchFamily="18" charset="-120"/>
              </a:rPr>
              <a:t>®</a:t>
            </a:r>
            <a:r>
              <a:rPr lang="en-US" dirty="0" smtClean="0">
                <a:latin typeface="Arial Black" pitchFamily="34" charset="0"/>
                <a:ea typeface="PMingLiU-ExtB" pitchFamily="18" charset="-120"/>
              </a:rPr>
              <a:t> INTAKE STROKE</a:t>
            </a:r>
            <a:endParaRPr lang="en-US" dirty="0">
              <a:latin typeface="Arial Black" pitchFamily="34" charset="0"/>
              <a:ea typeface="PMingLiU-ExtB" pitchFamily="18" charset="-120"/>
            </a:endParaRPr>
          </a:p>
        </p:txBody>
      </p:sp>
      <p:sp>
        <p:nvSpPr>
          <p:cNvPr id="18" name="TextBox 17"/>
          <p:cNvSpPr txBox="1">
            <a:spLocks noChangeArrowheads="1"/>
          </p:cNvSpPr>
          <p:nvPr/>
        </p:nvSpPr>
        <p:spPr bwMode="auto">
          <a:xfrm>
            <a:off x="2971800" y="316468"/>
            <a:ext cx="25146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Shows Crank Rotation</a:t>
            </a:r>
            <a:endParaRPr lang="en-US" sz="1800" dirty="0">
              <a:latin typeface="Arial" pitchFamily="34" charset="0"/>
              <a:ea typeface="PMingLiU-ExtB" pitchFamily="18" charset="-120"/>
              <a:cs typeface="Arial" pitchFamily="34" charset="0"/>
            </a:endParaRPr>
          </a:p>
        </p:txBody>
      </p:sp>
      <p:sp>
        <p:nvSpPr>
          <p:cNvPr id="19" name="TextBox 18"/>
          <p:cNvSpPr txBox="1">
            <a:spLocks noChangeArrowheads="1"/>
          </p:cNvSpPr>
          <p:nvPr/>
        </p:nvSpPr>
        <p:spPr bwMode="auto">
          <a:xfrm>
            <a:off x="3848100" y="1373787"/>
            <a:ext cx="2057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Piston Movement</a:t>
            </a:r>
            <a:endParaRPr lang="en-US" sz="1800" dirty="0">
              <a:latin typeface="Arial" pitchFamily="34" charset="0"/>
              <a:ea typeface="PMingLiU-ExtB" pitchFamily="18" charset="-120"/>
              <a:cs typeface="Arial" pitchFamily="34" charset="0"/>
            </a:endParaRPr>
          </a:p>
        </p:txBody>
      </p:sp>
      <p:sp>
        <p:nvSpPr>
          <p:cNvPr id="20" name="TextBox 19"/>
          <p:cNvSpPr txBox="1">
            <a:spLocks noChangeArrowheads="1"/>
          </p:cNvSpPr>
          <p:nvPr/>
        </p:nvSpPr>
        <p:spPr bwMode="auto">
          <a:xfrm>
            <a:off x="4953000" y="5791200"/>
            <a:ext cx="2819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Intake Valve Opens</a:t>
            </a:r>
            <a:endParaRPr lang="en-US" sz="1800" dirty="0">
              <a:latin typeface="Arial" pitchFamily="34" charset="0"/>
              <a:ea typeface="PMingLiU-ExtB" pitchFamily="18" charset="-120"/>
              <a:cs typeface="Arial" pitchFamily="34" charset="0"/>
            </a:endParaRPr>
          </a:p>
        </p:txBody>
      </p:sp>
      <p:sp>
        <p:nvSpPr>
          <p:cNvPr id="21" name="TextBox 20"/>
          <p:cNvSpPr txBox="1">
            <a:spLocks noChangeArrowheads="1"/>
          </p:cNvSpPr>
          <p:nvPr/>
        </p:nvSpPr>
        <p:spPr bwMode="auto">
          <a:xfrm>
            <a:off x="2667000" y="5668960"/>
            <a:ext cx="22098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CAM Rotation</a:t>
            </a:r>
            <a:endParaRPr lang="en-US" sz="1800" dirty="0">
              <a:latin typeface="Arial" pitchFamily="34" charset="0"/>
              <a:ea typeface="PMingLiU-ExtB" pitchFamily="18" charset="-120"/>
              <a:cs typeface="Arial" pitchFamily="34" charset="0"/>
            </a:endParaRPr>
          </a:p>
        </p:txBody>
      </p:sp>
      <p:cxnSp>
        <p:nvCxnSpPr>
          <p:cNvPr id="41" name="Straight Connector 40"/>
          <p:cNvCxnSpPr/>
          <p:nvPr/>
        </p:nvCxnSpPr>
        <p:spPr>
          <a:xfrm flipH="1">
            <a:off x="2971800" y="1828800"/>
            <a:ext cx="1371600" cy="838200"/>
          </a:xfrm>
          <a:prstGeom prst="line">
            <a:avLst/>
          </a:prstGeom>
          <a:ln/>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flipH="1" flipV="1">
            <a:off x="5410200" y="4267200"/>
            <a:ext cx="381000" cy="1524000"/>
          </a:xfrm>
          <a:prstGeom prst="line">
            <a:avLst/>
          </a:prstGeom>
          <a:ln/>
        </p:spPr>
        <p:style>
          <a:lnRef idx="2">
            <a:schemeClr val="dk1"/>
          </a:lnRef>
          <a:fillRef idx="0">
            <a:schemeClr val="dk1"/>
          </a:fillRef>
          <a:effectRef idx="1">
            <a:schemeClr val="dk1"/>
          </a:effectRef>
          <a:fontRef idx="minor">
            <a:schemeClr val="tx1"/>
          </a:fontRef>
        </p:style>
      </p:cxnSp>
      <p:sp>
        <p:nvSpPr>
          <p:cNvPr id="2" name="Slide Number Placeholder 1"/>
          <p:cNvSpPr>
            <a:spLocks noGrp="1"/>
          </p:cNvSpPr>
          <p:nvPr>
            <p:ph type="sldNum" sz="quarter" idx="12"/>
          </p:nvPr>
        </p:nvSpPr>
        <p:spPr/>
        <p:txBody>
          <a:bodyPr/>
          <a:lstStyle/>
          <a:p>
            <a:fld id="{CC11E475-D131-4F27-8016-2BBF7932C95A}" type="slidenum">
              <a:rPr lang="en-US" smtClean="0"/>
              <a:t>15</a:t>
            </a:fld>
            <a:endParaRPr lang="en-US"/>
          </a:p>
        </p:txBody>
      </p:sp>
      <p:sp>
        <p:nvSpPr>
          <p:cNvPr id="5" name="Circular Arrow 4"/>
          <p:cNvSpPr/>
          <p:nvPr/>
        </p:nvSpPr>
        <p:spPr>
          <a:xfrm rot="2903302">
            <a:off x="2518755" y="670377"/>
            <a:ext cx="972183" cy="872655"/>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Left Arrow 6"/>
          <p:cNvSpPr/>
          <p:nvPr/>
        </p:nvSpPr>
        <p:spPr>
          <a:xfrm rot="945268">
            <a:off x="2613247" y="2648574"/>
            <a:ext cx="457200" cy="228600"/>
          </a:xfrm>
          <a:prstGeom prst="leftArrow">
            <a:avLst/>
          </a:prstGeom>
          <a:solidFill>
            <a:srgbClr val="42A82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ular Arrow 9"/>
          <p:cNvSpPr/>
          <p:nvPr/>
        </p:nvSpPr>
        <p:spPr>
          <a:xfrm flipV="1">
            <a:off x="3234958" y="4920112"/>
            <a:ext cx="1111060" cy="864108"/>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Left Arrow 15"/>
          <p:cNvSpPr/>
          <p:nvPr/>
        </p:nvSpPr>
        <p:spPr>
          <a:xfrm rot="1713586">
            <a:off x="4937347" y="3980825"/>
            <a:ext cx="457200" cy="228600"/>
          </a:xfrm>
          <a:prstGeom prst="leftArrow">
            <a:avLst/>
          </a:prstGeom>
          <a:solidFill>
            <a:srgbClr val="42A82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939591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7945"/>
            <a:ext cx="8595501" cy="6100455"/>
          </a:xfrm>
          <a:prstGeom prst="rect">
            <a:avLst/>
          </a:prstGeom>
        </p:spPr>
      </p:pic>
      <p:sp>
        <p:nvSpPr>
          <p:cNvPr id="3" name="TextBox 2"/>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2. DOV</a:t>
            </a:r>
            <a:r>
              <a:rPr lang="en-US" sz="1200" dirty="0" smtClean="0">
                <a:latin typeface="Arial Black" pitchFamily="34" charset="0"/>
                <a:ea typeface="PMingLiU-ExtB" pitchFamily="18" charset="-120"/>
              </a:rPr>
              <a:t>®</a:t>
            </a:r>
            <a:r>
              <a:rPr lang="en-US" dirty="0" smtClean="0">
                <a:latin typeface="Arial Black" pitchFamily="34" charset="0"/>
                <a:ea typeface="PMingLiU-ExtB" pitchFamily="18" charset="-120"/>
              </a:rPr>
              <a:t> COMPRESSION STROKE</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16</a:t>
            </a:fld>
            <a:endParaRPr lang="en-US"/>
          </a:p>
        </p:txBody>
      </p:sp>
      <p:sp>
        <p:nvSpPr>
          <p:cNvPr id="15" name="Circular Arrow 14"/>
          <p:cNvSpPr/>
          <p:nvPr/>
        </p:nvSpPr>
        <p:spPr>
          <a:xfrm flipV="1">
            <a:off x="3203547" y="4920112"/>
            <a:ext cx="1111060" cy="864108"/>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ular Arrow 9"/>
          <p:cNvSpPr/>
          <p:nvPr/>
        </p:nvSpPr>
        <p:spPr>
          <a:xfrm rot="2903302">
            <a:off x="2518755" y="670377"/>
            <a:ext cx="972183" cy="872655"/>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a:spLocks noChangeArrowheads="1"/>
          </p:cNvSpPr>
          <p:nvPr/>
        </p:nvSpPr>
        <p:spPr bwMode="auto">
          <a:xfrm>
            <a:off x="2971800" y="316468"/>
            <a:ext cx="25146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Shows Crank Rotation</a:t>
            </a:r>
            <a:endParaRPr lang="en-US" sz="1800" dirty="0">
              <a:latin typeface="Arial" pitchFamily="34" charset="0"/>
              <a:ea typeface="PMingLiU-ExtB" pitchFamily="18" charset="-120"/>
              <a:cs typeface="Arial" pitchFamily="34" charset="0"/>
            </a:endParaRPr>
          </a:p>
        </p:txBody>
      </p:sp>
      <p:sp>
        <p:nvSpPr>
          <p:cNvPr id="12" name="TextBox 11"/>
          <p:cNvSpPr txBox="1">
            <a:spLocks noChangeArrowheads="1"/>
          </p:cNvSpPr>
          <p:nvPr/>
        </p:nvSpPr>
        <p:spPr bwMode="auto">
          <a:xfrm>
            <a:off x="4314607" y="1219200"/>
            <a:ext cx="2057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Piston Movement</a:t>
            </a:r>
            <a:endParaRPr lang="en-US" sz="1800" dirty="0">
              <a:latin typeface="Arial" pitchFamily="34" charset="0"/>
              <a:ea typeface="PMingLiU-ExtB" pitchFamily="18" charset="-120"/>
              <a:cs typeface="Arial" pitchFamily="34" charset="0"/>
            </a:endParaRPr>
          </a:p>
        </p:txBody>
      </p:sp>
      <p:sp>
        <p:nvSpPr>
          <p:cNvPr id="16" name="TextBox 15"/>
          <p:cNvSpPr txBox="1">
            <a:spLocks noChangeArrowheads="1"/>
          </p:cNvSpPr>
          <p:nvPr/>
        </p:nvSpPr>
        <p:spPr bwMode="auto">
          <a:xfrm>
            <a:off x="5725923" y="5784220"/>
            <a:ext cx="2819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Intake Valve Closes</a:t>
            </a:r>
            <a:endParaRPr lang="en-US" sz="1800" dirty="0">
              <a:latin typeface="Arial" pitchFamily="34" charset="0"/>
              <a:ea typeface="PMingLiU-ExtB" pitchFamily="18" charset="-120"/>
              <a:cs typeface="Arial" pitchFamily="34" charset="0"/>
            </a:endParaRPr>
          </a:p>
        </p:txBody>
      </p:sp>
      <p:sp>
        <p:nvSpPr>
          <p:cNvPr id="17" name="TextBox 16"/>
          <p:cNvSpPr txBox="1">
            <a:spLocks noChangeArrowheads="1"/>
          </p:cNvSpPr>
          <p:nvPr/>
        </p:nvSpPr>
        <p:spPr bwMode="auto">
          <a:xfrm>
            <a:off x="2667000" y="5802868"/>
            <a:ext cx="22098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CAM Rotation</a:t>
            </a:r>
            <a:endParaRPr lang="en-US" sz="1800" dirty="0">
              <a:latin typeface="Arial" pitchFamily="34" charset="0"/>
              <a:ea typeface="PMingLiU-ExtB" pitchFamily="18" charset="-120"/>
              <a:cs typeface="Arial" pitchFamily="34" charset="0"/>
            </a:endParaRPr>
          </a:p>
        </p:txBody>
      </p:sp>
      <p:sp>
        <p:nvSpPr>
          <p:cNvPr id="18" name="Left Arrow 17"/>
          <p:cNvSpPr/>
          <p:nvPr/>
        </p:nvSpPr>
        <p:spPr>
          <a:xfrm rot="997679" flipH="1">
            <a:off x="3036196" y="2453446"/>
            <a:ext cx="457200" cy="228600"/>
          </a:xfrm>
          <a:prstGeom prst="leftArrow">
            <a:avLst/>
          </a:prstGeom>
          <a:solidFill>
            <a:srgbClr val="42A82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3257333" y="1480066"/>
            <a:ext cx="1057274" cy="912744"/>
          </a:xfrm>
          <a:prstGeom prst="line">
            <a:avLst/>
          </a:prstGeom>
          <a:ln/>
        </p:spPr>
        <p:style>
          <a:lnRef idx="2">
            <a:schemeClr val="dk1"/>
          </a:lnRef>
          <a:fillRef idx="0">
            <a:schemeClr val="dk1"/>
          </a:fillRef>
          <a:effectRef idx="1">
            <a:schemeClr val="dk1"/>
          </a:effectRef>
          <a:fontRef idx="minor">
            <a:schemeClr val="tx1"/>
          </a:fontRef>
        </p:style>
      </p:cxnSp>
      <p:sp>
        <p:nvSpPr>
          <p:cNvPr id="22" name="Left Arrow 21"/>
          <p:cNvSpPr/>
          <p:nvPr/>
        </p:nvSpPr>
        <p:spPr>
          <a:xfrm rot="2037413" flipH="1">
            <a:off x="5066870" y="3841996"/>
            <a:ext cx="457200" cy="228600"/>
          </a:xfrm>
          <a:prstGeom prst="leftArrow">
            <a:avLst/>
          </a:prstGeom>
          <a:solidFill>
            <a:srgbClr val="42A82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5548929" y="4178792"/>
            <a:ext cx="623271" cy="1605428"/>
          </a:xfrm>
          <a:prstGeom prst="line">
            <a:avLst/>
          </a:prstGeom>
          <a:ln/>
        </p:spPr>
        <p:style>
          <a:lnRef idx="2">
            <a:schemeClr val="dk1"/>
          </a:lnRef>
          <a:fillRef idx="0">
            <a:schemeClr val="dk1"/>
          </a:fillRef>
          <a:effectRef idx="1">
            <a:schemeClr val="dk1"/>
          </a:effectRef>
          <a:fontRef idx="minor">
            <a:schemeClr val="tx1"/>
          </a:fontRef>
        </p:style>
      </p:cxnSp>
      <p:sp>
        <p:nvSpPr>
          <p:cNvPr id="2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210868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3. DOV</a:t>
            </a:r>
            <a:r>
              <a:rPr lang="en-US" sz="1200" dirty="0" smtClean="0">
                <a:latin typeface="Arial Black" pitchFamily="34" charset="0"/>
                <a:ea typeface="PMingLiU-ExtB" pitchFamily="18" charset="-120"/>
              </a:rPr>
              <a:t>®</a:t>
            </a:r>
            <a:r>
              <a:rPr lang="en-US" dirty="0" smtClean="0">
                <a:latin typeface="Arial Black" pitchFamily="34" charset="0"/>
                <a:ea typeface="PMingLiU-ExtB" pitchFamily="18" charset="-120"/>
              </a:rPr>
              <a:t> POWER STROKE AT TDC</a:t>
            </a:r>
            <a:endParaRPr lang="en-US" dirty="0">
              <a:latin typeface="Arial Black" pitchFamily="34" charset="0"/>
              <a:ea typeface="PMingLiU-ExtB" pitchFamily="18" charset="-12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 y="187036"/>
            <a:ext cx="9100746" cy="5905500"/>
          </a:xfrm>
          <a:prstGeom prst="rect">
            <a:avLst/>
          </a:prstGeom>
        </p:spPr>
      </p:pic>
      <p:sp>
        <p:nvSpPr>
          <p:cNvPr id="15" name="TextBox 14"/>
          <p:cNvSpPr txBox="1">
            <a:spLocks noChangeArrowheads="1"/>
          </p:cNvSpPr>
          <p:nvPr/>
        </p:nvSpPr>
        <p:spPr bwMode="auto">
          <a:xfrm>
            <a:off x="3581400" y="1459722"/>
            <a:ext cx="2057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Piston Movement</a:t>
            </a:r>
            <a:endParaRPr lang="en-US" sz="1800" dirty="0">
              <a:latin typeface="Arial" pitchFamily="34" charset="0"/>
              <a:ea typeface="PMingLiU-ExtB" pitchFamily="18" charset="-120"/>
              <a:cs typeface="Arial" pitchFamily="34" charset="0"/>
            </a:endParaRPr>
          </a:p>
        </p:txBody>
      </p:sp>
      <p:sp>
        <p:nvSpPr>
          <p:cNvPr id="16" name="TextBox 15"/>
          <p:cNvSpPr txBox="1">
            <a:spLocks noChangeArrowheads="1"/>
          </p:cNvSpPr>
          <p:nvPr/>
        </p:nvSpPr>
        <p:spPr bwMode="auto">
          <a:xfrm>
            <a:off x="2658563" y="5867400"/>
            <a:ext cx="22098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CAM Rotation</a:t>
            </a:r>
            <a:endParaRPr lang="en-US" sz="18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17</a:t>
            </a:fld>
            <a:endParaRPr lang="en-US"/>
          </a:p>
        </p:txBody>
      </p:sp>
      <p:sp>
        <p:nvSpPr>
          <p:cNvPr id="19" name="Left Arrow 18"/>
          <p:cNvSpPr/>
          <p:nvPr/>
        </p:nvSpPr>
        <p:spPr>
          <a:xfrm rot="1720865">
            <a:off x="3727526" y="1958018"/>
            <a:ext cx="457200" cy="228600"/>
          </a:xfrm>
          <a:prstGeom prst="leftArrow">
            <a:avLst/>
          </a:prstGeom>
          <a:solidFill>
            <a:srgbClr val="42A82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ircular Arrow 19"/>
          <p:cNvSpPr/>
          <p:nvPr/>
        </p:nvSpPr>
        <p:spPr>
          <a:xfrm flipV="1">
            <a:off x="3100475" y="5111758"/>
            <a:ext cx="1111060" cy="864108"/>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rot="2903302">
            <a:off x="2372737" y="641802"/>
            <a:ext cx="972183" cy="872655"/>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a:spLocks noChangeArrowheads="1"/>
          </p:cNvSpPr>
          <p:nvPr/>
        </p:nvSpPr>
        <p:spPr bwMode="auto">
          <a:xfrm>
            <a:off x="2971800" y="316468"/>
            <a:ext cx="25146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Shows Crank Rotation</a:t>
            </a:r>
            <a:endParaRPr lang="en-US" sz="1800" dirty="0">
              <a:latin typeface="Arial" pitchFamily="34" charset="0"/>
              <a:ea typeface="PMingLiU-ExtB" pitchFamily="18" charset="-120"/>
              <a:cs typeface="Arial" pitchFamily="34" charset="0"/>
            </a:endParaRPr>
          </a:p>
        </p:txBody>
      </p:sp>
      <p:sp>
        <p:nvSpPr>
          <p:cNvPr id="14"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933761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4. DOV</a:t>
            </a:r>
            <a:r>
              <a:rPr lang="en-US" sz="1200" dirty="0" smtClean="0">
                <a:latin typeface="Arial Black" pitchFamily="34" charset="0"/>
                <a:ea typeface="PMingLiU-ExtB" pitchFamily="18" charset="-120"/>
              </a:rPr>
              <a:t>®</a:t>
            </a:r>
            <a:r>
              <a:rPr lang="en-US" dirty="0" smtClean="0">
                <a:latin typeface="Arial Black" pitchFamily="34" charset="0"/>
                <a:ea typeface="PMingLiU-ExtB" pitchFamily="18" charset="-120"/>
              </a:rPr>
              <a:t> EXHAUST STROKE</a:t>
            </a:r>
            <a:endParaRPr lang="en-US" dirty="0">
              <a:latin typeface="Arial Black" pitchFamily="34" charset="0"/>
              <a:ea typeface="PMingLiU-ExtB" pitchFamily="18" charset="-12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61" y="304800"/>
            <a:ext cx="8725877" cy="5689600"/>
          </a:xfrm>
          <a:prstGeom prst="rect">
            <a:avLst/>
          </a:prstGeom>
        </p:spPr>
      </p:pic>
      <p:sp>
        <p:nvSpPr>
          <p:cNvPr id="14" name="TextBox 13"/>
          <p:cNvSpPr txBox="1">
            <a:spLocks noChangeArrowheads="1"/>
          </p:cNvSpPr>
          <p:nvPr/>
        </p:nvSpPr>
        <p:spPr bwMode="auto">
          <a:xfrm>
            <a:off x="2716619" y="381000"/>
            <a:ext cx="2915254"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Shows Crank Rotation</a:t>
            </a:r>
            <a:endParaRPr lang="en-US" sz="1800" dirty="0">
              <a:latin typeface="Arial" pitchFamily="34" charset="0"/>
              <a:ea typeface="PMingLiU-ExtB" pitchFamily="18" charset="-120"/>
              <a:cs typeface="Arial" pitchFamily="34" charset="0"/>
            </a:endParaRPr>
          </a:p>
        </p:txBody>
      </p:sp>
      <p:sp>
        <p:nvSpPr>
          <p:cNvPr id="15" name="TextBox 14"/>
          <p:cNvSpPr txBox="1">
            <a:spLocks noChangeArrowheads="1"/>
          </p:cNvSpPr>
          <p:nvPr/>
        </p:nvSpPr>
        <p:spPr bwMode="auto">
          <a:xfrm>
            <a:off x="4343400" y="1377433"/>
            <a:ext cx="2057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Piston Movement</a:t>
            </a:r>
            <a:endParaRPr lang="en-US" sz="1800" dirty="0">
              <a:latin typeface="Arial" pitchFamily="34" charset="0"/>
              <a:ea typeface="PMingLiU-ExtB" pitchFamily="18" charset="-120"/>
              <a:cs typeface="Arial" pitchFamily="34" charset="0"/>
            </a:endParaRPr>
          </a:p>
        </p:txBody>
      </p:sp>
      <p:sp>
        <p:nvSpPr>
          <p:cNvPr id="16" name="TextBox 15"/>
          <p:cNvSpPr txBox="1">
            <a:spLocks noChangeArrowheads="1"/>
          </p:cNvSpPr>
          <p:nvPr/>
        </p:nvSpPr>
        <p:spPr bwMode="auto">
          <a:xfrm>
            <a:off x="2658563" y="5791200"/>
            <a:ext cx="22098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CAM Rotation</a:t>
            </a:r>
            <a:endParaRPr lang="en-US" sz="1800" dirty="0">
              <a:latin typeface="Arial" pitchFamily="34" charset="0"/>
              <a:ea typeface="PMingLiU-ExtB" pitchFamily="18" charset="-120"/>
              <a:cs typeface="Arial" pitchFamily="34" charset="0"/>
            </a:endParaRPr>
          </a:p>
        </p:txBody>
      </p:sp>
      <p:cxnSp>
        <p:nvCxnSpPr>
          <p:cNvPr id="17" name="Straight Connector 16"/>
          <p:cNvCxnSpPr/>
          <p:nvPr/>
        </p:nvCxnSpPr>
        <p:spPr>
          <a:xfrm flipH="1">
            <a:off x="2978121" y="1676400"/>
            <a:ext cx="1371600" cy="838200"/>
          </a:xfrm>
          <a:prstGeom prst="line">
            <a:avLst/>
          </a:prstGeom>
          <a:ln/>
        </p:spPr>
        <p:style>
          <a:lnRef idx="2">
            <a:schemeClr val="dk1"/>
          </a:lnRef>
          <a:fillRef idx="0">
            <a:schemeClr val="dk1"/>
          </a:fillRef>
          <a:effectRef idx="1">
            <a:schemeClr val="dk1"/>
          </a:effectRef>
          <a:fontRef idx="minor">
            <a:schemeClr val="tx1"/>
          </a:fontRef>
        </p:style>
      </p:cxnSp>
      <p:sp>
        <p:nvSpPr>
          <p:cNvPr id="19" name="TextBox 18"/>
          <p:cNvSpPr txBox="1">
            <a:spLocks noChangeArrowheads="1"/>
          </p:cNvSpPr>
          <p:nvPr/>
        </p:nvSpPr>
        <p:spPr bwMode="auto">
          <a:xfrm>
            <a:off x="6705600" y="2590800"/>
            <a:ext cx="1905000" cy="64633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Exhaust Valve</a:t>
            </a:r>
          </a:p>
          <a:p>
            <a:pPr algn="ctr" eaLnBrk="1" hangingPunct="1"/>
            <a:r>
              <a:rPr lang="en-US" sz="1800" dirty="0" smtClean="0">
                <a:latin typeface="Arial" pitchFamily="34" charset="0"/>
                <a:ea typeface="PMingLiU-ExtB" pitchFamily="18" charset="-120"/>
                <a:cs typeface="Arial" pitchFamily="34" charset="0"/>
              </a:rPr>
              <a:t>Begins to Open</a:t>
            </a:r>
            <a:endParaRPr lang="en-US" sz="18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18</a:t>
            </a:fld>
            <a:endParaRPr lang="en-US"/>
          </a:p>
        </p:txBody>
      </p:sp>
      <p:sp>
        <p:nvSpPr>
          <p:cNvPr id="21" name="Circular Arrow 20"/>
          <p:cNvSpPr/>
          <p:nvPr/>
        </p:nvSpPr>
        <p:spPr>
          <a:xfrm rot="2903302">
            <a:off x="2518755" y="670377"/>
            <a:ext cx="972183" cy="872655"/>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Left Arrow 21"/>
          <p:cNvSpPr/>
          <p:nvPr/>
        </p:nvSpPr>
        <p:spPr>
          <a:xfrm rot="11695793">
            <a:off x="2589852" y="2569637"/>
            <a:ext cx="457200" cy="228600"/>
          </a:xfrm>
          <a:prstGeom prst="leftArrow">
            <a:avLst/>
          </a:prstGeom>
          <a:solidFill>
            <a:srgbClr val="42A82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ircular Arrow 22"/>
          <p:cNvSpPr/>
          <p:nvPr/>
        </p:nvSpPr>
        <p:spPr>
          <a:xfrm flipV="1">
            <a:off x="3207933" y="5029200"/>
            <a:ext cx="1111060" cy="864108"/>
          </a:xfrm>
          <a:prstGeom prst="circularArrow">
            <a:avLst/>
          </a:prstGeom>
          <a:solidFill>
            <a:srgbClr val="42A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Left Arrow 23"/>
          <p:cNvSpPr/>
          <p:nvPr/>
        </p:nvSpPr>
        <p:spPr>
          <a:xfrm rot="428842">
            <a:off x="6339262" y="3122831"/>
            <a:ext cx="457200" cy="228600"/>
          </a:xfrm>
          <a:prstGeom prst="leftArrow">
            <a:avLst/>
          </a:prstGeom>
          <a:solidFill>
            <a:srgbClr val="42A82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999200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558480"/>
            <a:ext cx="3993993" cy="5146861"/>
          </a:xfrm>
          <a:prstGeom prst="rect">
            <a:avLst/>
          </a:prstGeom>
          <a:solidFill>
            <a:schemeClr val="tx1"/>
          </a:solidFill>
        </p:spPr>
      </p:pic>
      <p:sp>
        <p:nvSpPr>
          <p:cNvPr id="5" name="TextBox 4"/>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2-CYCLE “PISTON PORT STYLE”</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1. Intake and Compression Stroke</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1371600" y="1905000"/>
            <a:ext cx="16764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Intake Port</a:t>
            </a:r>
            <a:endParaRPr lang="en-US" sz="1800" dirty="0">
              <a:latin typeface="Arial" pitchFamily="34" charset="0"/>
              <a:ea typeface="PMingLiU-ExtB" pitchFamily="18" charset="-120"/>
              <a:cs typeface="Arial" pitchFamily="34" charset="0"/>
            </a:endParaRPr>
          </a:p>
        </p:txBody>
      </p:sp>
      <p:cxnSp>
        <p:nvCxnSpPr>
          <p:cNvPr id="10" name="Straight Arrow Connector 9"/>
          <p:cNvCxnSpPr/>
          <p:nvPr/>
        </p:nvCxnSpPr>
        <p:spPr>
          <a:xfrm>
            <a:off x="2660781" y="22860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2" name="Group 11"/>
          <p:cNvGrpSpPr/>
          <p:nvPr/>
        </p:nvGrpSpPr>
        <p:grpSpPr>
          <a:xfrm rot="17700000">
            <a:off x="2761760" y="3082218"/>
            <a:ext cx="914400" cy="762000"/>
            <a:chOff x="2286000" y="838200"/>
            <a:chExt cx="914400" cy="762000"/>
          </a:xfrm>
        </p:grpSpPr>
        <p:sp>
          <p:nvSpPr>
            <p:cNvPr id="13" name="Arc 12"/>
            <p:cNvSpPr/>
            <p:nvPr/>
          </p:nvSpPr>
          <p:spPr>
            <a:xfrm>
              <a:off x="2286000" y="838200"/>
              <a:ext cx="914400" cy="762000"/>
            </a:xfrm>
            <a:prstGeom prst="arc">
              <a:avLst/>
            </a:prstGeom>
            <a:ln>
              <a:solidFill>
                <a:srgbClr val="00B0F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4" name="Straight Arrow Connector 13"/>
            <p:cNvCxnSpPr>
              <a:stCxn id="13" idx="2"/>
            </p:cNvCxnSpPr>
            <p:nvPr/>
          </p:nvCxnSpPr>
          <p:spPr>
            <a:xfrm>
              <a:off x="3200400" y="1219200"/>
              <a:ext cx="0" cy="76200"/>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grpSp>
      <p:grpSp>
        <p:nvGrpSpPr>
          <p:cNvPr id="15" name="Group 14"/>
          <p:cNvGrpSpPr/>
          <p:nvPr/>
        </p:nvGrpSpPr>
        <p:grpSpPr>
          <a:xfrm rot="16200000">
            <a:off x="2822304" y="3278912"/>
            <a:ext cx="672301" cy="605053"/>
            <a:chOff x="2286000" y="838200"/>
            <a:chExt cx="914400" cy="762000"/>
          </a:xfrm>
        </p:grpSpPr>
        <p:sp>
          <p:nvSpPr>
            <p:cNvPr id="16" name="Arc 15"/>
            <p:cNvSpPr/>
            <p:nvPr/>
          </p:nvSpPr>
          <p:spPr>
            <a:xfrm>
              <a:off x="2286000" y="838200"/>
              <a:ext cx="914400" cy="762000"/>
            </a:xfrm>
            <a:prstGeom prst="arc">
              <a:avLst/>
            </a:prstGeom>
            <a:ln>
              <a:solidFill>
                <a:srgbClr val="00B0F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7" name="Straight Arrow Connector 16"/>
            <p:cNvCxnSpPr>
              <a:stCxn id="16" idx="2"/>
            </p:cNvCxnSpPr>
            <p:nvPr/>
          </p:nvCxnSpPr>
          <p:spPr>
            <a:xfrm>
              <a:off x="3200400" y="1219200"/>
              <a:ext cx="0" cy="76200"/>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grpSp>
      <p:grpSp>
        <p:nvGrpSpPr>
          <p:cNvPr id="18" name="Group 17"/>
          <p:cNvGrpSpPr/>
          <p:nvPr/>
        </p:nvGrpSpPr>
        <p:grpSpPr>
          <a:xfrm rot="17700000">
            <a:off x="2572336" y="3003693"/>
            <a:ext cx="566925" cy="488579"/>
            <a:chOff x="2286000" y="838200"/>
            <a:chExt cx="914400" cy="762000"/>
          </a:xfrm>
        </p:grpSpPr>
        <p:sp>
          <p:nvSpPr>
            <p:cNvPr id="19" name="Arc 18"/>
            <p:cNvSpPr/>
            <p:nvPr/>
          </p:nvSpPr>
          <p:spPr>
            <a:xfrm>
              <a:off x="2286000" y="838200"/>
              <a:ext cx="914400" cy="762000"/>
            </a:xfrm>
            <a:prstGeom prst="arc">
              <a:avLst/>
            </a:prstGeom>
            <a:ln>
              <a:solidFill>
                <a:srgbClr val="00B0F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20" name="Straight Arrow Connector 19"/>
            <p:cNvCxnSpPr>
              <a:stCxn id="19" idx="2"/>
            </p:cNvCxnSpPr>
            <p:nvPr/>
          </p:nvCxnSpPr>
          <p:spPr>
            <a:xfrm>
              <a:off x="3200400" y="1219200"/>
              <a:ext cx="0" cy="76200"/>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grpSp>
      <p:sp>
        <p:nvSpPr>
          <p:cNvPr id="2" name="Slide Number Placeholder 1"/>
          <p:cNvSpPr>
            <a:spLocks noGrp="1"/>
          </p:cNvSpPr>
          <p:nvPr>
            <p:ph type="sldNum" sz="quarter" idx="12"/>
          </p:nvPr>
        </p:nvSpPr>
        <p:spPr/>
        <p:txBody>
          <a:bodyPr/>
          <a:lstStyle/>
          <a:p>
            <a:fld id="{CC11E475-D131-4F27-8016-2BBF7932C95A}" type="slidenum">
              <a:rPr lang="en-US" smtClean="0"/>
              <a:t>19</a:t>
            </a:fld>
            <a:endParaRPr lang="en-US"/>
          </a:p>
        </p:txBody>
      </p:sp>
      <p:sp>
        <p:nvSpPr>
          <p:cNvPr id="24" name="Left Arrow 23"/>
          <p:cNvSpPr/>
          <p:nvPr/>
        </p:nvSpPr>
        <p:spPr>
          <a:xfrm rot="5400000">
            <a:off x="3902333" y="2408670"/>
            <a:ext cx="729734" cy="228600"/>
          </a:xfrm>
          <a:prstGeom prst="leftArrow">
            <a:avLst/>
          </a:prstGeom>
          <a:solidFill>
            <a:srgbClr val="42A82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88093" y="1763891"/>
            <a:ext cx="633846" cy="1144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c 3"/>
          <p:cNvSpPr/>
          <p:nvPr/>
        </p:nvSpPr>
        <p:spPr>
          <a:xfrm>
            <a:off x="4369062" y="1760104"/>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17051766">
            <a:off x="4516383" y="1855514"/>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4125921">
            <a:off x="4524375" y="1817051"/>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5840961">
            <a:off x="4419600" y="1828800"/>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2430741">
            <a:off x="4343400" y="1815388"/>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6926627">
            <a:off x="4279933" y="1795811"/>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1612446">
            <a:off x="4633333" y="1825240"/>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21242">
            <a:off x="4137671" y="1825240"/>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15459904">
            <a:off x="4242209" y="1788524"/>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rot="1596599">
            <a:off x="4540445" y="1756377"/>
            <a:ext cx="73920" cy="7440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9113589">
            <a:off x="4648200" y="1796117"/>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4486275" y="1776623"/>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7051766">
            <a:off x="4594356" y="1837890"/>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rot="15840961">
            <a:off x="4489581" y="1811139"/>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rot="4499823">
            <a:off x="4151949" y="1741335"/>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16926627">
            <a:off x="4337181" y="1840092"/>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rot="2121242">
            <a:off x="4190983" y="1825240"/>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rot="17733209">
            <a:off x="4337181" y="1790265"/>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a:off x="4082902" y="1857168"/>
            <a:ext cx="76200" cy="4571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625714" y="1832654"/>
            <a:ext cx="45719" cy="45719"/>
          </a:xfrm>
          <a:custGeom>
            <a:avLst/>
            <a:gdLst>
              <a:gd name="connsiteX0" fmla="*/ 35719 w 66703"/>
              <a:gd name="connsiteY0" fmla="*/ 0 h 107156"/>
              <a:gd name="connsiteX1" fmla="*/ 66675 w 66703"/>
              <a:gd name="connsiteY1" fmla="*/ 50006 h 107156"/>
              <a:gd name="connsiteX2" fmla="*/ 40482 w 66703"/>
              <a:gd name="connsiteY2" fmla="*/ 90487 h 107156"/>
              <a:gd name="connsiteX3" fmla="*/ 0 w 66703"/>
              <a:gd name="connsiteY3" fmla="*/ 107156 h 107156"/>
              <a:gd name="connsiteX4" fmla="*/ 0 w 66703"/>
              <a:gd name="connsiteY4" fmla="*/ 107156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3" h="107156">
                <a:moveTo>
                  <a:pt x="35719" y="0"/>
                </a:moveTo>
                <a:cubicBezTo>
                  <a:pt x="50800" y="17462"/>
                  <a:pt x="65881" y="34925"/>
                  <a:pt x="66675" y="50006"/>
                </a:cubicBezTo>
                <a:cubicBezTo>
                  <a:pt x="67469" y="65087"/>
                  <a:pt x="51595" y="80962"/>
                  <a:pt x="40482" y="90487"/>
                </a:cubicBezTo>
                <a:cubicBezTo>
                  <a:pt x="29369" y="100012"/>
                  <a:pt x="0" y="107156"/>
                  <a:pt x="0" y="107156"/>
                </a:cubicBezTo>
                <a:lnTo>
                  <a:pt x="0" y="10715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4447636" y="1809010"/>
            <a:ext cx="45719" cy="49975"/>
          </a:xfrm>
          <a:custGeom>
            <a:avLst/>
            <a:gdLst>
              <a:gd name="connsiteX0" fmla="*/ 35719 w 66703"/>
              <a:gd name="connsiteY0" fmla="*/ 0 h 107156"/>
              <a:gd name="connsiteX1" fmla="*/ 66675 w 66703"/>
              <a:gd name="connsiteY1" fmla="*/ 50006 h 107156"/>
              <a:gd name="connsiteX2" fmla="*/ 40482 w 66703"/>
              <a:gd name="connsiteY2" fmla="*/ 90487 h 107156"/>
              <a:gd name="connsiteX3" fmla="*/ 0 w 66703"/>
              <a:gd name="connsiteY3" fmla="*/ 107156 h 107156"/>
              <a:gd name="connsiteX4" fmla="*/ 0 w 66703"/>
              <a:gd name="connsiteY4" fmla="*/ 107156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3" h="107156">
                <a:moveTo>
                  <a:pt x="35719" y="0"/>
                </a:moveTo>
                <a:cubicBezTo>
                  <a:pt x="50800" y="17462"/>
                  <a:pt x="65881" y="34925"/>
                  <a:pt x="66675" y="50006"/>
                </a:cubicBezTo>
                <a:cubicBezTo>
                  <a:pt x="67469" y="65087"/>
                  <a:pt x="51595" y="80962"/>
                  <a:pt x="40482" y="90487"/>
                </a:cubicBezTo>
                <a:cubicBezTo>
                  <a:pt x="29369" y="100012"/>
                  <a:pt x="0" y="107156"/>
                  <a:pt x="0" y="107156"/>
                </a:cubicBezTo>
                <a:lnTo>
                  <a:pt x="0" y="10715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flipH="1">
            <a:off x="4295173" y="1822827"/>
            <a:ext cx="45719" cy="45719"/>
          </a:xfrm>
          <a:custGeom>
            <a:avLst/>
            <a:gdLst>
              <a:gd name="connsiteX0" fmla="*/ 35719 w 66703"/>
              <a:gd name="connsiteY0" fmla="*/ 0 h 107156"/>
              <a:gd name="connsiteX1" fmla="*/ 66675 w 66703"/>
              <a:gd name="connsiteY1" fmla="*/ 50006 h 107156"/>
              <a:gd name="connsiteX2" fmla="*/ 40482 w 66703"/>
              <a:gd name="connsiteY2" fmla="*/ 90487 h 107156"/>
              <a:gd name="connsiteX3" fmla="*/ 0 w 66703"/>
              <a:gd name="connsiteY3" fmla="*/ 107156 h 107156"/>
              <a:gd name="connsiteX4" fmla="*/ 0 w 66703"/>
              <a:gd name="connsiteY4" fmla="*/ 107156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3" h="107156">
                <a:moveTo>
                  <a:pt x="35719" y="0"/>
                </a:moveTo>
                <a:cubicBezTo>
                  <a:pt x="50800" y="17462"/>
                  <a:pt x="65881" y="34925"/>
                  <a:pt x="66675" y="50006"/>
                </a:cubicBezTo>
                <a:cubicBezTo>
                  <a:pt x="67469" y="65087"/>
                  <a:pt x="51595" y="80962"/>
                  <a:pt x="40482" y="90487"/>
                </a:cubicBezTo>
                <a:cubicBezTo>
                  <a:pt x="29369" y="100012"/>
                  <a:pt x="0" y="107156"/>
                  <a:pt x="0" y="107156"/>
                </a:cubicBezTo>
                <a:lnTo>
                  <a:pt x="0" y="10715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flipH="1">
            <a:off x="4122907" y="1784054"/>
            <a:ext cx="45719" cy="45719"/>
          </a:xfrm>
          <a:custGeom>
            <a:avLst/>
            <a:gdLst>
              <a:gd name="connsiteX0" fmla="*/ 35719 w 66703"/>
              <a:gd name="connsiteY0" fmla="*/ 0 h 107156"/>
              <a:gd name="connsiteX1" fmla="*/ 66675 w 66703"/>
              <a:gd name="connsiteY1" fmla="*/ 50006 h 107156"/>
              <a:gd name="connsiteX2" fmla="*/ 40482 w 66703"/>
              <a:gd name="connsiteY2" fmla="*/ 90487 h 107156"/>
              <a:gd name="connsiteX3" fmla="*/ 0 w 66703"/>
              <a:gd name="connsiteY3" fmla="*/ 107156 h 107156"/>
              <a:gd name="connsiteX4" fmla="*/ 0 w 66703"/>
              <a:gd name="connsiteY4" fmla="*/ 107156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3" h="107156">
                <a:moveTo>
                  <a:pt x="35719" y="0"/>
                </a:moveTo>
                <a:cubicBezTo>
                  <a:pt x="50800" y="17462"/>
                  <a:pt x="65881" y="34925"/>
                  <a:pt x="66675" y="50006"/>
                </a:cubicBezTo>
                <a:cubicBezTo>
                  <a:pt x="67469" y="65087"/>
                  <a:pt x="51595" y="80962"/>
                  <a:pt x="40482" y="90487"/>
                </a:cubicBezTo>
                <a:cubicBezTo>
                  <a:pt x="29369" y="100012"/>
                  <a:pt x="0" y="107156"/>
                  <a:pt x="0" y="107156"/>
                </a:cubicBezTo>
                <a:lnTo>
                  <a:pt x="0" y="10715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290415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19200" y="2540000"/>
            <a:ext cx="701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600" b="1" dirty="0">
                <a:solidFill>
                  <a:srgbClr val="FE0000"/>
                </a:solidFill>
                <a:latin typeface="Arial" pitchFamily="34" charset="0"/>
                <a:ea typeface="ヒラギノ角ゴ Pro W3" charset="-128"/>
              </a:rPr>
              <a:t>12</a:t>
            </a:r>
            <a:r>
              <a:rPr lang="en-US" sz="3600" b="1" dirty="0">
                <a:solidFill>
                  <a:srgbClr val="0000FF"/>
                </a:solidFill>
                <a:latin typeface="Arial" pitchFamily="34" charset="0"/>
                <a:ea typeface="ヒラギノ角ゴ Pro W3" charset="-128"/>
              </a:rPr>
              <a:t>6</a:t>
            </a:r>
            <a:r>
              <a:rPr lang="en-US" sz="3600" b="1" dirty="0">
                <a:solidFill>
                  <a:srgbClr val="00FF00"/>
                </a:solidFill>
                <a:latin typeface="Arial" pitchFamily="34" charset="0"/>
                <a:ea typeface="ヒラギノ角ゴ Pro W3" charset="-128"/>
              </a:rPr>
              <a:t>3</a:t>
            </a:r>
            <a:r>
              <a:rPr lang="en-US" sz="3600" b="1" dirty="0">
                <a:latin typeface="Arial" pitchFamily="34" charset="0"/>
                <a:ea typeface="ヒラギノ角ゴ Pro W3" charset="-128"/>
              </a:rPr>
              <a:t>1</a:t>
            </a:r>
            <a:r>
              <a:rPr lang="en-US" sz="3600" b="1" dirty="0">
                <a:solidFill>
                  <a:srgbClr val="C064CA"/>
                </a:solidFill>
                <a:latin typeface="Arial" pitchFamily="34" charset="0"/>
                <a:ea typeface="ヒラギノ角ゴ Pro W3" charset="-128"/>
              </a:rPr>
              <a:t>2</a:t>
            </a:r>
            <a:r>
              <a:rPr lang="en-US" sz="3600" b="1" dirty="0">
                <a:latin typeface="Arial" pitchFamily="34" charset="0"/>
                <a:ea typeface="ヒラギノ角ゴ Pro W3" charset="-128"/>
              </a:rPr>
              <a:t>      </a:t>
            </a:r>
            <a:r>
              <a:rPr lang="en-US" sz="3600" b="1" dirty="0">
                <a:solidFill>
                  <a:schemeClr val="accent2"/>
                </a:solidFill>
                <a:latin typeface="Arial" pitchFamily="34" charset="0"/>
                <a:ea typeface="ヒラギノ角ゴ Pro W3" charset="-128"/>
              </a:rPr>
              <a:t>0023</a:t>
            </a:r>
            <a:r>
              <a:rPr lang="en-US" sz="3600" b="1" dirty="0">
                <a:latin typeface="Arial" pitchFamily="34" charset="0"/>
                <a:ea typeface="ヒラギノ角ゴ Pro W3" charset="-128"/>
              </a:rPr>
              <a:t>  </a:t>
            </a:r>
            <a:r>
              <a:rPr lang="en-US" sz="3600" b="1" dirty="0">
                <a:solidFill>
                  <a:srgbClr val="FF8D1B"/>
                </a:solidFill>
                <a:latin typeface="Arial" pitchFamily="34" charset="0"/>
                <a:ea typeface="ヒラギノ角ゴ Pro W3" charset="-128"/>
              </a:rPr>
              <a:t>E1</a:t>
            </a:r>
            <a:r>
              <a:rPr lang="en-US" sz="3600" b="1" dirty="0">
                <a:latin typeface="Arial" pitchFamily="34" charset="0"/>
                <a:ea typeface="ヒラギノ角ゴ Pro W3" charset="-128"/>
              </a:rPr>
              <a:t>   </a:t>
            </a:r>
            <a:r>
              <a:rPr lang="en-US" sz="3600" b="1" dirty="0">
                <a:solidFill>
                  <a:srgbClr val="FE0000"/>
                </a:solidFill>
                <a:latin typeface="Arial" pitchFamily="34" charset="0"/>
                <a:ea typeface="ヒラギノ角ゴ Pro W3" charset="-128"/>
              </a:rPr>
              <a:t>04</a:t>
            </a:r>
            <a:r>
              <a:rPr lang="en-US" sz="3600" b="1" dirty="0">
                <a:solidFill>
                  <a:srgbClr val="0000FF"/>
                </a:solidFill>
                <a:latin typeface="Arial" pitchFamily="34" charset="0"/>
                <a:ea typeface="ヒラギノ角ゴ Pro W3" charset="-128"/>
              </a:rPr>
              <a:t>09</a:t>
            </a:r>
            <a:r>
              <a:rPr lang="en-US" sz="3600" b="1" dirty="0">
                <a:solidFill>
                  <a:srgbClr val="00FF00"/>
                </a:solidFill>
                <a:latin typeface="Arial" pitchFamily="34" charset="0"/>
                <a:ea typeface="ヒラギノ角ゴ Pro W3" charset="-128"/>
              </a:rPr>
              <a:t>22</a:t>
            </a:r>
            <a:r>
              <a:rPr lang="en-US" sz="3600" b="1" dirty="0">
                <a:latin typeface="Arial" pitchFamily="34" charset="0"/>
                <a:ea typeface="ヒラギノ角ゴ Pro W3" charset="-128"/>
              </a:rPr>
              <a:t> FD</a:t>
            </a:r>
          </a:p>
        </p:txBody>
      </p:sp>
      <p:sp>
        <p:nvSpPr>
          <p:cNvPr id="3" name="Text Box 3"/>
          <p:cNvSpPr txBox="1">
            <a:spLocks noChangeArrowheads="1"/>
          </p:cNvSpPr>
          <p:nvPr/>
        </p:nvSpPr>
        <p:spPr bwMode="auto">
          <a:xfrm>
            <a:off x="1143000" y="14732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800" dirty="0">
                <a:latin typeface="Arial" pitchFamily="34" charset="0"/>
                <a:ea typeface="ヒラギノ角ゴ Pro W3" charset="-128"/>
              </a:rPr>
              <a:t>Model</a:t>
            </a:r>
          </a:p>
        </p:txBody>
      </p:sp>
      <p:sp>
        <p:nvSpPr>
          <p:cNvPr id="4" name="Text Box 4"/>
          <p:cNvSpPr txBox="1">
            <a:spLocks noChangeArrowheads="1"/>
          </p:cNvSpPr>
          <p:nvPr/>
        </p:nvSpPr>
        <p:spPr bwMode="auto">
          <a:xfrm>
            <a:off x="3619500" y="14732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800">
                <a:latin typeface="Arial" pitchFamily="34" charset="0"/>
                <a:ea typeface="ヒラギノ角ゴ Pro W3" charset="-128"/>
              </a:rPr>
              <a:t>Type</a:t>
            </a:r>
          </a:p>
        </p:txBody>
      </p:sp>
      <p:sp>
        <p:nvSpPr>
          <p:cNvPr id="5" name="Text Box 5"/>
          <p:cNvSpPr txBox="1">
            <a:spLocks noChangeArrowheads="1"/>
          </p:cNvSpPr>
          <p:nvPr/>
        </p:nvSpPr>
        <p:spPr bwMode="auto">
          <a:xfrm>
            <a:off x="6019800" y="14732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800">
                <a:latin typeface="Arial" pitchFamily="34" charset="0"/>
                <a:ea typeface="ヒラギノ角ゴ Pro W3" charset="-128"/>
              </a:rPr>
              <a:t>Code</a:t>
            </a:r>
          </a:p>
        </p:txBody>
      </p:sp>
      <p:sp>
        <p:nvSpPr>
          <p:cNvPr id="6" name="AutoShape 6"/>
          <p:cNvSpPr>
            <a:spLocks/>
          </p:cNvSpPr>
          <p:nvPr/>
        </p:nvSpPr>
        <p:spPr bwMode="auto">
          <a:xfrm rot="16200000">
            <a:off x="1790700" y="1587500"/>
            <a:ext cx="533400" cy="1524000"/>
          </a:xfrm>
          <a:prstGeom prst="rightBrace">
            <a:avLst>
              <a:gd name="adj1" fmla="val 19841"/>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en-US">
              <a:latin typeface="Arial" pitchFamily="34" charset="0"/>
              <a:ea typeface="ヒラギノ角ゴ Pro W3" charset="-128"/>
            </a:endParaRPr>
          </a:p>
        </p:txBody>
      </p:sp>
      <p:sp>
        <p:nvSpPr>
          <p:cNvPr id="7" name="AutoShape 7"/>
          <p:cNvSpPr>
            <a:spLocks/>
          </p:cNvSpPr>
          <p:nvPr/>
        </p:nvSpPr>
        <p:spPr bwMode="auto">
          <a:xfrm rot="16200000">
            <a:off x="4229100" y="1435100"/>
            <a:ext cx="533400" cy="1828800"/>
          </a:xfrm>
          <a:prstGeom prst="rightBrace">
            <a:avLst>
              <a:gd name="adj1" fmla="val 2381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en-US">
              <a:latin typeface="Arial" pitchFamily="34" charset="0"/>
              <a:ea typeface="ヒラギノ角ゴ Pro W3" charset="-128"/>
            </a:endParaRPr>
          </a:p>
        </p:txBody>
      </p:sp>
      <p:sp>
        <p:nvSpPr>
          <p:cNvPr id="8" name="AutoShape 8"/>
          <p:cNvSpPr>
            <a:spLocks/>
          </p:cNvSpPr>
          <p:nvPr/>
        </p:nvSpPr>
        <p:spPr bwMode="auto">
          <a:xfrm rot="16200000">
            <a:off x="6629400" y="1244600"/>
            <a:ext cx="533400" cy="2209800"/>
          </a:xfrm>
          <a:prstGeom prst="rightBrace">
            <a:avLst>
              <a:gd name="adj1" fmla="val 2877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en-US">
              <a:latin typeface="Arial" pitchFamily="34" charset="0"/>
              <a:ea typeface="ヒラギノ角ゴ Pro W3" charset="-128"/>
            </a:endParaRPr>
          </a:p>
        </p:txBody>
      </p:sp>
      <p:sp>
        <p:nvSpPr>
          <p:cNvPr id="9" name="Text Box 9"/>
          <p:cNvSpPr txBox="1">
            <a:spLocks noChangeArrowheads="1"/>
          </p:cNvSpPr>
          <p:nvPr/>
        </p:nvSpPr>
        <p:spPr bwMode="auto">
          <a:xfrm>
            <a:off x="0" y="35052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sz="2000" b="1">
                <a:solidFill>
                  <a:srgbClr val="FE0000"/>
                </a:solidFill>
                <a:latin typeface="Arial" pitchFamily="34" charset="0"/>
                <a:ea typeface="ヒラギノ角ゴ Pro W3" charset="-128"/>
              </a:rPr>
              <a:t>Cubic Inch Displacement</a:t>
            </a:r>
          </a:p>
        </p:txBody>
      </p:sp>
      <p:sp>
        <p:nvSpPr>
          <p:cNvPr id="10" name="Text Box 10"/>
          <p:cNvSpPr txBox="1">
            <a:spLocks noChangeArrowheads="1"/>
          </p:cNvSpPr>
          <p:nvPr/>
        </p:nvSpPr>
        <p:spPr bwMode="auto">
          <a:xfrm>
            <a:off x="190500" y="4343400"/>
            <a:ext cx="152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sz="2000" b="1">
                <a:solidFill>
                  <a:srgbClr val="0000FF"/>
                </a:solidFill>
                <a:latin typeface="Arial" pitchFamily="34" charset="0"/>
                <a:ea typeface="ヒラギノ角ゴ Pro W3" charset="-128"/>
              </a:rPr>
              <a:t>Basic Design Series</a:t>
            </a:r>
          </a:p>
        </p:txBody>
      </p:sp>
      <p:sp>
        <p:nvSpPr>
          <p:cNvPr id="11" name="Text Box 11"/>
          <p:cNvSpPr txBox="1">
            <a:spLocks noChangeArrowheads="1"/>
          </p:cNvSpPr>
          <p:nvPr/>
        </p:nvSpPr>
        <p:spPr bwMode="auto">
          <a:xfrm>
            <a:off x="228600" y="5432425"/>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sz="2000" b="1">
                <a:solidFill>
                  <a:srgbClr val="00FF00"/>
                </a:solidFill>
                <a:latin typeface="Arial" pitchFamily="34" charset="0"/>
                <a:ea typeface="ヒラギノ角ゴ Pro W3" charset="-128"/>
              </a:rPr>
              <a:t>Crankshaft Orientation</a:t>
            </a:r>
          </a:p>
        </p:txBody>
      </p:sp>
      <p:sp>
        <p:nvSpPr>
          <p:cNvPr id="12" name="Text Box 12"/>
          <p:cNvSpPr txBox="1">
            <a:spLocks noChangeArrowheads="1"/>
          </p:cNvSpPr>
          <p:nvPr/>
        </p:nvSpPr>
        <p:spPr bwMode="auto">
          <a:xfrm>
            <a:off x="2717800" y="4937125"/>
            <a:ext cx="2209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b="1" dirty="0">
                <a:latin typeface="Arial" pitchFamily="34" charset="0"/>
                <a:ea typeface="ヒラギノ角ゴ Pro W3" charset="-128"/>
              </a:rPr>
              <a:t>Type of </a:t>
            </a:r>
            <a:r>
              <a:rPr lang="en-US" sz="2000" b="1" dirty="0" smtClean="0">
                <a:latin typeface="Arial" pitchFamily="34" charset="0"/>
                <a:ea typeface="ヒラギノ角ゴ Pro W3" charset="-128"/>
              </a:rPr>
              <a:t>Bearing, Reduction </a:t>
            </a:r>
            <a:r>
              <a:rPr lang="en-US" sz="2000" b="1" dirty="0">
                <a:latin typeface="Arial" pitchFamily="34" charset="0"/>
                <a:ea typeface="ヒラギノ角ゴ Pro W3" charset="-128"/>
              </a:rPr>
              <a:t>Gear, Auxiliary Drive, Lubrication</a:t>
            </a:r>
          </a:p>
        </p:txBody>
      </p:sp>
      <p:sp>
        <p:nvSpPr>
          <p:cNvPr id="13" name="Line 13"/>
          <p:cNvSpPr>
            <a:spLocks noChangeShapeType="1"/>
          </p:cNvSpPr>
          <p:nvPr/>
        </p:nvSpPr>
        <p:spPr bwMode="auto">
          <a:xfrm>
            <a:off x="1701800" y="4800600"/>
            <a:ext cx="1905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flipH="1" flipV="1">
            <a:off x="1905000" y="3124200"/>
            <a:ext cx="0" cy="167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p:cNvSpPr>
            <a:spLocks noChangeShapeType="1"/>
          </p:cNvSpPr>
          <p:nvPr/>
        </p:nvSpPr>
        <p:spPr bwMode="auto">
          <a:xfrm>
            <a:off x="1790700" y="5638800"/>
            <a:ext cx="419100"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6"/>
          <p:cNvSpPr>
            <a:spLocks noChangeShapeType="1"/>
          </p:cNvSpPr>
          <p:nvPr/>
        </p:nvSpPr>
        <p:spPr bwMode="auto">
          <a:xfrm flipV="1">
            <a:off x="2209800" y="3124200"/>
            <a:ext cx="0" cy="25146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7"/>
          <p:cNvSpPr>
            <a:spLocks noChangeShapeType="1"/>
          </p:cNvSpPr>
          <p:nvPr/>
        </p:nvSpPr>
        <p:spPr bwMode="auto">
          <a:xfrm flipH="1">
            <a:off x="2451100" y="5346700"/>
            <a:ext cx="2667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8"/>
          <p:cNvSpPr>
            <a:spLocks noChangeShapeType="1"/>
          </p:cNvSpPr>
          <p:nvPr/>
        </p:nvSpPr>
        <p:spPr bwMode="auto">
          <a:xfrm flipV="1">
            <a:off x="2451100" y="3136900"/>
            <a:ext cx="0" cy="2209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9"/>
          <p:cNvSpPr>
            <a:spLocks noChangeShapeType="1"/>
          </p:cNvSpPr>
          <p:nvPr/>
        </p:nvSpPr>
        <p:spPr bwMode="auto">
          <a:xfrm>
            <a:off x="1524000" y="3124200"/>
            <a:ext cx="0" cy="419100"/>
          </a:xfrm>
          <a:prstGeom prst="line">
            <a:avLst/>
          </a:prstGeom>
          <a:noFill/>
          <a:ln w="38100">
            <a:solidFill>
              <a:srgbClr val="F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20"/>
          <p:cNvSpPr txBox="1">
            <a:spLocks noChangeArrowheads="1"/>
          </p:cNvSpPr>
          <p:nvPr/>
        </p:nvSpPr>
        <p:spPr bwMode="auto">
          <a:xfrm>
            <a:off x="2895600" y="4124325"/>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b="1" dirty="0">
                <a:solidFill>
                  <a:srgbClr val="C064CA"/>
                </a:solidFill>
                <a:latin typeface="Arial" pitchFamily="34" charset="0"/>
                <a:ea typeface="ヒラギノ角ゴ Pro W3" charset="-128"/>
              </a:rPr>
              <a:t>Type of Starter</a:t>
            </a:r>
          </a:p>
        </p:txBody>
      </p:sp>
      <p:sp>
        <p:nvSpPr>
          <p:cNvPr id="21" name="Line 21"/>
          <p:cNvSpPr>
            <a:spLocks noChangeShapeType="1"/>
          </p:cNvSpPr>
          <p:nvPr/>
        </p:nvSpPr>
        <p:spPr bwMode="auto">
          <a:xfrm flipH="1">
            <a:off x="2667000" y="4422775"/>
            <a:ext cx="266700" cy="0"/>
          </a:xfrm>
          <a:prstGeom prst="line">
            <a:avLst/>
          </a:prstGeom>
          <a:noFill/>
          <a:ln w="38100">
            <a:solidFill>
              <a:srgbClr val="C064C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2"/>
          <p:cNvSpPr>
            <a:spLocks noChangeShapeType="1"/>
          </p:cNvSpPr>
          <p:nvPr/>
        </p:nvSpPr>
        <p:spPr bwMode="auto">
          <a:xfrm flipH="1" flipV="1">
            <a:off x="2667000" y="3124200"/>
            <a:ext cx="0" cy="1295400"/>
          </a:xfrm>
          <a:prstGeom prst="line">
            <a:avLst/>
          </a:prstGeom>
          <a:noFill/>
          <a:ln w="38100">
            <a:solidFill>
              <a:srgbClr val="C064C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23"/>
          <p:cNvSpPr txBox="1">
            <a:spLocks noChangeArrowheads="1"/>
          </p:cNvSpPr>
          <p:nvPr/>
        </p:nvSpPr>
        <p:spPr bwMode="auto">
          <a:xfrm>
            <a:off x="2971800" y="3276600"/>
            <a:ext cx="2209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b="1">
                <a:solidFill>
                  <a:schemeClr val="accent2"/>
                </a:solidFill>
                <a:latin typeface="Arial" pitchFamily="34" charset="0"/>
                <a:ea typeface="ヒラギノ角ゴ Pro W3" charset="-128"/>
              </a:rPr>
              <a:t>OEM Specific info </a:t>
            </a:r>
            <a:r>
              <a:rPr lang="en-US" sz="1600" b="1">
                <a:solidFill>
                  <a:schemeClr val="accent2"/>
                </a:solidFill>
                <a:latin typeface="Arial" pitchFamily="34" charset="0"/>
                <a:ea typeface="ヒラギノ角ゴ Pro W3" charset="-128"/>
              </a:rPr>
              <a:t>(color, decals, speed...etc)</a:t>
            </a:r>
          </a:p>
        </p:txBody>
      </p:sp>
      <p:sp>
        <p:nvSpPr>
          <p:cNvPr id="24" name="Line 24"/>
          <p:cNvSpPr>
            <a:spLocks noChangeShapeType="1"/>
          </p:cNvSpPr>
          <p:nvPr/>
        </p:nvSpPr>
        <p:spPr bwMode="auto">
          <a:xfrm>
            <a:off x="4038600" y="3124200"/>
            <a:ext cx="0" cy="1905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5"/>
          <p:cNvSpPr txBox="1">
            <a:spLocks noChangeArrowheads="1"/>
          </p:cNvSpPr>
          <p:nvPr/>
        </p:nvSpPr>
        <p:spPr bwMode="auto">
          <a:xfrm>
            <a:off x="4419600" y="4267200"/>
            <a:ext cx="198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b="1">
                <a:solidFill>
                  <a:srgbClr val="FF8D1B"/>
                </a:solidFill>
                <a:latin typeface="Arial" pitchFamily="34" charset="0"/>
                <a:ea typeface="ヒラギノ角ゴ Pro W3" charset="-128"/>
              </a:rPr>
              <a:t>Emissions</a:t>
            </a:r>
          </a:p>
          <a:p>
            <a:pPr algn="ctr" eaLnBrk="0" hangingPunct="0"/>
            <a:r>
              <a:rPr lang="en-US" sz="1200" b="1">
                <a:solidFill>
                  <a:srgbClr val="FE0000"/>
                </a:solidFill>
                <a:latin typeface="Arial" pitchFamily="34" charset="0"/>
                <a:ea typeface="ヒラギノ角ゴ Pro W3" charset="-128"/>
              </a:rPr>
              <a:t>(“</a:t>
            </a:r>
            <a:r>
              <a:rPr lang="en-US" sz="1400" b="1">
                <a:solidFill>
                  <a:srgbClr val="FE0000"/>
                </a:solidFill>
                <a:latin typeface="Arial" pitchFamily="34" charset="0"/>
                <a:ea typeface="ヒラギノ角ゴ Pro W3" charset="-128"/>
              </a:rPr>
              <a:t>G</a:t>
            </a:r>
            <a:r>
              <a:rPr lang="en-US" sz="1200" b="1">
                <a:solidFill>
                  <a:srgbClr val="FE0000"/>
                </a:solidFill>
                <a:latin typeface="Arial" pitchFamily="34" charset="0"/>
                <a:ea typeface="ヒラギノ角ゴ Pro W3" charset="-128"/>
              </a:rPr>
              <a:t>” = CARB Compliant)</a:t>
            </a:r>
          </a:p>
        </p:txBody>
      </p:sp>
      <p:sp>
        <p:nvSpPr>
          <p:cNvPr id="26" name="Line 26"/>
          <p:cNvSpPr>
            <a:spLocks noChangeShapeType="1"/>
          </p:cNvSpPr>
          <p:nvPr/>
        </p:nvSpPr>
        <p:spPr bwMode="auto">
          <a:xfrm>
            <a:off x="5181600" y="3124200"/>
            <a:ext cx="0" cy="1181100"/>
          </a:xfrm>
          <a:prstGeom prst="line">
            <a:avLst/>
          </a:prstGeom>
          <a:noFill/>
          <a:ln w="38100">
            <a:solidFill>
              <a:srgbClr val="FF8D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27"/>
          <p:cNvSpPr txBox="1">
            <a:spLocks noChangeArrowheads="1"/>
          </p:cNvSpPr>
          <p:nvPr/>
        </p:nvSpPr>
        <p:spPr bwMode="auto">
          <a:xfrm>
            <a:off x="5715000" y="32766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b="1">
                <a:solidFill>
                  <a:srgbClr val="FE0000"/>
                </a:solidFill>
                <a:latin typeface="Arial" pitchFamily="34" charset="0"/>
                <a:ea typeface="ヒラギノ角ゴ Pro W3" charset="-128"/>
              </a:rPr>
              <a:t>Year</a:t>
            </a:r>
          </a:p>
        </p:txBody>
      </p:sp>
      <p:sp>
        <p:nvSpPr>
          <p:cNvPr id="28" name="Text Box 28"/>
          <p:cNvSpPr txBox="1">
            <a:spLocks noChangeArrowheads="1"/>
          </p:cNvSpPr>
          <p:nvPr/>
        </p:nvSpPr>
        <p:spPr bwMode="auto">
          <a:xfrm>
            <a:off x="5943600" y="38100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b="1">
                <a:solidFill>
                  <a:srgbClr val="0000FF"/>
                </a:solidFill>
                <a:latin typeface="Arial" pitchFamily="34" charset="0"/>
                <a:ea typeface="ヒラギノ角ゴ Pro W3" charset="-128"/>
              </a:rPr>
              <a:t>Month</a:t>
            </a:r>
          </a:p>
        </p:txBody>
      </p:sp>
      <p:sp>
        <p:nvSpPr>
          <p:cNvPr id="29" name="Text Box 29"/>
          <p:cNvSpPr txBox="1">
            <a:spLocks noChangeArrowheads="1"/>
          </p:cNvSpPr>
          <p:nvPr/>
        </p:nvSpPr>
        <p:spPr bwMode="auto">
          <a:xfrm>
            <a:off x="6807200" y="42418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sz="2000" b="1">
                <a:solidFill>
                  <a:srgbClr val="00FF00"/>
                </a:solidFill>
                <a:latin typeface="Arial" pitchFamily="34" charset="0"/>
                <a:ea typeface="ヒラギノ角ゴ Pro W3" charset="-128"/>
              </a:rPr>
              <a:t>Day</a:t>
            </a:r>
          </a:p>
        </p:txBody>
      </p:sp>
      <p:sp>
        <p:nvSpPr>
          <p:cNvPr id="30" name="Line 30"/>
          <p:cNvSpPr>
            <a:spLocks noChangeShapeType="1"/>
          </p:cNvSpPr>
          <p:nvPr/>
        </p:nvSpPr>
        <p:spPr bwMode="auto">
          <a:xfrm>
            <a:off x="6096000" y="3124200"/>
            <a:ext cx="0" cy="190500"/>
          </a:xfrm>
          <a:prstGeom prst="line">
            <a:avLst/>
          </a:prstGeom>
          <a:noFill/>
          <a:ln w="38100">
            <a:solidFill>
              <a:srgbClr val="F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1"/>
          <p:cNvSpPr>
            <a:spLocks noChangeShapeType="1"/>
          </p:cNvSpPr>
          <p:nvPr/>
        </p:nvSpPr>
        <p:spPr bwMode="auto">
          <a:xfrm flipH="1" flipV="1">
            <a:off x="6553200" y="3124200"/>
            <a:ext cx="0" cy="6858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2"/>
          <p:cNvSpPr>
            <a:spLocks noChangeShapeType="1"/>
          </p:cNvSpPr>
          <p:nvPr/>
        </p:nvSpPr>
        <p:spPr bwMode="auto">
          <a:xfrm flipV="1">
            <a:off x="7086600" y="3136900"/>
            <a:ext cx="0" cy="10541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Text Box 33"/>
          <p:cNvSpPr txBox="1">
            <a:spLocks noChangeArrowheads="1"/>
          </p:cNvSpPr>
          <p:nvPr/>
        </p:nvSpPr>
        <p:spPr bwMode="auto">
          <a:xfrm>
            <a:off x="6858000" y="4800600"/>
            <a:ext cx="2133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b="1" dirty="0">
                <a:latin typeface="Arial" pitchFamily="34" charset="0"/>
                <a:ea typeface="ヒラギノ角ゴ Pro W3" charset="-128"/>
              </a:rPr>
              <a:t>Assembly Line and Manufacturing Plant</a:t>
            </a:r>
          </a:p>
        </p:txBody>
      </p:sp>
      <p:sp>
        <p:nvSpPr>
          <p:cNvPr id="34" name="Line 34"/>
          <p:cNvSpPr>
            <a:spLocks noChangeShapeType="1"/>
          </p:cNvSpPr>
          <p:nvPr/>
        </p:nvSpPr>
        <p:spPr bwMode="auto">
          <a:xfrm flipV="1">
            <a:off x="7772400" y="3162300"/>
            <a:ext cx="0" cy="16383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Rectangle 35"/>
          <p:cNvSpPr txBox="1">
            <a:spLocks noChangeArrowheads="1"/>
          </p:cNvSpPr>
          <p:nvPr/>
        </p:nvSpPr>
        <p:spPr>
          <a:xfrm>
            <a:off x="685800" y="533400"/>
            <a:ext cx="7772400" cy="762000"/>
          </a:xfrm>
          <a:prstGeom prst="rect">
            <a:avLst/>
          </a:prstGeom>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Black" pitchFamily="34" charset="0"/>
              </a:rPr>
              <a:t>Engine Identification</a:t>
            </a:r>
            <a:endParaRPr lang="en-US" sz="4000" dirty="0">
              <a:latin typeface="Arial Black" pitchFamily="34" charset="0"/>
            </a:endParaRPr>
          </a:p>
        </p:txBody>
      </p:sp>
      <p:sp>
        <p:nvSpPr>
          <p:cNvPr id="38"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smtClean="0">
                <a:latin typeface="Arial" charset="0"/>
              </a:rPr>
              <a:t>CE3017-10/11        of 86</a:t>
            </a:r>
            <a:r>
              <a:rPr lang="en-US" sz="800" dirty="0">
                <a:latin typeface="Arial" charset="0"/>
              </a:rPr>
              <a:t>	.</a:t>
            </a:r>
          </a:p>
        </p:txBody>
      </p:sp>
      <p:sp>
        <p:nvSpPr>
          <p:cNvPr id="35" name="Slide Number Placeholder 34"/>
          <p:cNvSpPr>
            <a:spLocks noGrp="1"/>
          </p:cNvSpPr>
          <p:nvPr>
            <p:ph type="sldNum" sz="quarter" idx="12"/>
          </p:nvPr>
        </p:nvSpPr>
        <p:spPr/>
        <p:txBody>
          <a:bodyPr/>
          <a:lstStyle/>
          <a:p>
            <a:fld id="{417D6781-C5AA-4BFC-84A6-34F7D0F88B3B}" type="slidenum">
              <a:rPr lang="en-US" smtClean="0"/>
              <a:t>2</a:t>
            </a:fld>
            <a:endParaRPr lang="en-US" dirty="0"/>
          </a:p>
        </p:txBody>
      </p:sp>
    </p:spTree>
    <p:extLst>
      <p:ext uri="{BB962C8B-B14F-4D97-AF65-F5344CB8AC3E}">
        <p14:creationId xmlns:p14="http://schemas.microsoft.com/office/powerpoint/2010/main" val="282448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796736"/>
            <a:ext cx="3886200" cy="4951598"/>
          </a:xfrm>
          <a:prstGeom prst="rect">
            <a:avLst/>
          </a:prstGeom>
        </p:spPr>
      </p:pic>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2-CYCLE “PISTON PORT STYLE”</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2A. Power and Exhaust</a:t>
            </a:r>
            <a:endParaRPr lang="en-US" sz="1800" dirty="0">
              <a:latin typeface="Arial Black" pitchFamily="34" charset="0"/>
              <a:ea typeface="PMingLiU-ExtB" pitchFamily="18" charset="-120"/>
            </a:endParaRPr>
          </a:p>
        </p:txBody>
      </p:sp>
      <p:sp>
        <p:nvSpPr>
          <p:cNvPr id="11" name="TextBox 10"/>
          <p:cNvSpPr txBox="1">
            <a:spLocks noChangeArrowheads="1"/>
          </p:cNvSpPr>
          <p:nvPr/>
        </p:nvSpPr>
        <p:spPr bwMode="auto">
          <a:xfrm>
            <a:off x="5486400" y="3048000"/>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Transfer Port</a:t>
            </a:r>
            <a:endParaRPr lang="en-US" sz="1800" dirty="0">
              <a:latin typeface="Arial" pitchFamily="34" charset="0"/>
              <a:ea typeface="PMingLiU-ExtB" pitchFamily="18" charset="-120"/>
              <a:cs typeface="Arial" pitchFamily="34" charset="0"/>
            </a:endParaRPr>
          </a:p>
        </p:txBody>
      </p:sp>
      <p:cxnSp>
        <p:nvCxnSpPr>
          <p:cNvPr id="28" name="Straight Arrow Connector 27"/>
          <p:cNvCxnSpPr/>
          <p:nvPr/>
        </p:nvCxnSpPr>
        <p:spPr>
          <a:xfrm flipH="1" flipV="1">
            <a:off x="4819380" y="2858081"/>
            <a:ext cx="590730" cy="323724"/>
          </a:xfrm>
          <a:prstGeom prst="straightConnector1">
            <a:avLst/>
          </a:prstGeom>
          <a:ln>
            <a:solidFill>
              <a:srgbClr val="7030A0"/>
            </a:solidFill>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4819380" y="3276340"/>
            <a:ext cx="590730" cy="293361"/>
          </a:xfrm>
          <a:prstGeom prst="straightConnector1">
            <a:avLst/>
          </a:prstGeom>
          <a:ln>
            <a:solidFill>
              <a:srgbClr val="7030A0"/>
            </a:solidFill>
            <a:tailEnd type="arrow"/>
          </a:ln>
        </p:spPr>
        <p:style>
          <a:lnRef idx="2">
            <a:schemeClr val="dk1"/>
          </a:lnRef>
          <a:fillRef idx="0">
            <a:schemeClr val="dk1"/>
          </a:fillRef>
          <a:effectRef idx="1">
            <a:schemeClr val="dk1"/>
          </a:effectRef>
          <a:fontRef idx="minor">
            <a:schemeClr val="tx1"/>
          </a:fontRef>
        </p:style>
      </p:cxnSp>
      <p:sp>
        <p:nvSpPr>
          <p:cNvPr id="2" name="Slide Number Placeholder 1"/>
          <p:cNvSpPr>
            <a:spLocks noGrp="1"/>
          </p:cNvSpPr>
          <p:nvPr>
            <p:ph type="sldNum" sz="quarter" idx="12"/>
          </p:nvPr>
        </p:nvSpPr>
        <p:spPr/>
        <p:txBody>
          <a:bodyPr/>
          <a:lstStyle/>
          <a:p>
            <a:fld id="{CC11E475-D131-4F27-8016-2BBF7932C95A}" type="slidenum">
              <a:rPr lang="en-US" smtClean="0"/>
              <a:t>20</a:t>
            </a:fld>
            <a:endParaRPr lang="en-US"/>
          </a:p>
        </p:txBody>
      </p:sp>
      <p:sp>
        <p:nvSpPr>
          <p:cNvPr id="17" name="Left Arrow 16"/>
          <p:cNvSpPr/>
          <p:nvPr/>
        </p:nvSpPr>
        <p:spPr>
          <a:xfrm rot="16200000">
            <a:off x="3914776" y="2975344"/>
            <a:ext cx="685801" cy="228600"/>
          </a:xfrm>
          <a:prstGeom prst="leftArrow">
            <a:avLst/>
          </a:prstGeom>
          <a:solidFill>
            <a:srgbClr val="42A82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05274" y="1967143"/>
            <a:ext cx="595312" cy="407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376" y="1981200"/>
            <a:ext cx="557210" cy="366943"/>
          </a:xfrm>
          <a:prstGeom prst="rect">
            <a:avLst/>
          </a:prstGeom>
        </p:spPr>
      </p:pic>
      <p:sp>
        <p:nvSpPr>
          <p:cNvPr id="14"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651321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2-CYCLE “PISTON PORT STYLE”</a:t>
            </a:r>
            <a:endParaRPr lang="en-US" dirty="0">
              <a:latin typeface="Arial Black" pitchFamily="34" charset="0"/>
              <a:ea typeface="PMingLiU-ExtB" pitchFamily="18" charset="-120"/>
            </a:endParaRPr>
          </a:p>
        </p:txBody>
      </p:sp>
      <p:sp>
        <p:nvSpPr>
          <p:cNvPr id="8" name="TextBox 7"/>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2B. Exhaust and Transfer</a:t>
            </a:r>
            <a:endParaRPr lang="en-US" sz="1800" dirty="0">
              <a:latin typeface="Arial Black" pitchFamily="34" charset="0"/>
              <a:ea typeface="PMingLiU-ExtB" pitchFamily="18" charset="-12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762000"/>
            <a:ext cx="3899531" cy="5029200"/>
          </a:xfrm>
          <a:prstGeom prst="rect">
            <a:avLst/>
          </a:prstGeom>
        </p:spPr>
      </p:pic>
      <p:sp>
        <p:nvSpPr>
          <p:cNvPr id="17" name="TextBox 16"/>
          <p:cNvSpPr txBox="1">
            <a:spLocks noChangeArrowheads="1"/>
          </p:cNvSpPr>
          <p:nvPr/>
        </p:nvSpPr>
        <p:spPr bwMode="auto">
          <a:xfrm>
            <a:off x="5756564" y="2010098"/>
            <a:ext cx="15240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Exhaust Port</a:t>
            </a:r>
            <a:endParaRPr lang="en-US" sz="1800" dirty="0">
              <a:latin typeface="Arial" pitchFamily="34" charset="0"/>
              <a:ea typeface="PMingLiU-ExtB" pitchFamily="18" charset="-120"/>
              <a:cs typeface="Arial" pitchFamily="34" charset="0"/>
            </a:endParaRPr>
          </a:p>
        </p:txBody>
      </p:sp>
      <p:cxnSp>
        <p:nvCxnSpPr>
          <p:cNvPr id="19" name="Straight Arrow Connector 18"/>
          <p:cNvCxnSpPr/>
          <p:nvPr/>
        </p:nvCxnSpPr>
        <p:spPr>
          <a:xfrm flipH="1">
            <a:off x="5410200" y="2263853"/>
            <a:ext cx="3810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a:off x="5604164" y="2808120"/>
            <a:ext cx="533400" cy="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5604164" y="2960520"/>
            <a:ext cx="304800" cy="762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V="1">
            <a:off x="5604164" y="2579520"/>
            <a:ext cx="266700" cy="762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8" name="Straight Arrow Connector 27"/>
          <p:cNvCxnSpPr/>
          <p:nvPr/>
        </p:nvCxnSpPr>
        <p:spPr>
          <a:xfrm>
            <a:off x="4364366" y="2324011"/>
            <a:ext cx="304800" cy="19852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a:off x="4267200" y="2563729"/>
            <a:ext cx="228600" cy="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CC11E475-D131-4F27-8016-2BBF7932C95A}" type="slidenum">
              <a:rPr lang="en-US" smtClean="0"/>
              <a:t>21</a:t>
            </a:fld>
            <a:endParaRPr lang="en-US"/>
          </a:p>
        </p:txBody>
      </p:sp>
      <p:sp>
        <p:nvSpPr>
          <p:cNvPr id="18" name="Left Arrow 17"/>
          <p:cNvSpPr/>
          <p:nvPr/>
        </p:nvSpPr>
        <p:spPr>
          <a:xfrm rot="16200000">
            <a:off x="3924300" y="3276599"/>
            <a:ext cx="685800" cy="228600"/>
          </a:xfrm>
          <a:prstGeom prst="leftArrow">
            <a:avLst/>
          </a:prstGeom>
          <a:solidFill>
            <a:srgbClr val="42A82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rot="6196063" flipV="1">
            <a:off x="4434910" y="1803179"/>
            <a:ext cx="566925" cy="488579"/>
            <a:chOff x="2286000" y="838200"/>
            <a:chExt cx="914400" cy="762000"/>
          </a:xfrm>
        </p:grpSpPr>
        <p:sp>
          <p:nvSpPr>
            <p:cNvPr id="22" name="Arc 21"/>
            <p:cNvSpPr/>
            <p:nvPr/>
          </p:nvSpPr>
          <p:spPr>
            <a:xfrm>
              <a:off x="2286000" y="838200"/>
              <a:ext cx="914400" cy="762000"/>
            </a:xfrm>
            <a:prstGeom prst="arc">
              <a:avLst/>
            </a:pr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24" name="Straight Arrow Connector 23"/>
            <p:cNvCxnSpPr>
              <a:stCxn id="22" idx="2"/>
            </p:cNvCxnSpPr>
            <p:nvPr/>
          </p:nvCxnSpPr>
          <p:spPr>
            <a:xfrm>
              <a:off x="3200400" y="1219200"/>
              <a:ext cx="0" cy="762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sp>
        <p:nvSpPr>
          <p:cNvPr id="2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832215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685800"/>
            <a:ext cx="3869416" cy="4990667"/>
          </a:xfrm>
          <a:prstGeom prst="rect">
            <a:avLst/>
          </a:prstGeom>
        </p:spPr>
      </p:pic>
      <p:sp>
        <p:nvSpPr>
          <p:cNvPr id="5" name="TextBox 4"/>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2-CYCLE “PISTON PORT STYLE”</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3. Intake Fuel Oil Mix Transfer and Compression Begins</a:t>
            </a:r>
            <a:endParaRPr lang="en-US" sz="1800" dirty="0">
              <a:latin typeface="Arial Black" pitchFamily="34" charset="0"/>
              <a:ea typeface="PMingLiU-ExtB" pitchFamily="18" charset="-120"/>
            </a:endParaRPr>
          </a:p>
        </p:txBody>
      </p:sp>
      <p:sp>
        <p:nvSpPr>
          <p:cNvPr id="11" name="TextBox 10"/>
          <p:cNvSpPr txBox="1">
            <a:spLocks noChangeArrowheads="1"/>
          </p:cNvSpPr>
          <p:nvPr/>
        </p:nvSpPr>
        <p:spPr bwMode="auto">
          <a:xfrm>
            <a:off x="5410200" y="2935069"/>
            <a:ext cx="2514600" cy="64633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Transfer Port for Fresh Fuel and Oil Mix</a:t>
            </a:r>
            <a:endParaRPr lang="en-US" sz="1800" dirty="0">
              <a:latin typeface="Arial" pitchFamily="34" charset="0"/>
              <a:ea typeface="PMingLiU-ExtB" pitchFamily="18" charset="-120"/>
              <a:cs typeface="Arial" pitchFamily="34" charset="0"/>
            </a:endParaRPr>
          </a:p>
        </p:txBody>
      </p:sp>
      <p:cxnSp>
        <p:nvCxnSpPr>
          <p:cNvPr id="12" name="Straight Arrow Connector 11"/>
          <p:cNvCxnSpPr/>
          <p:nvPr/>
        </p:nvCxnSpPr>
        <p:spPr>
          <a:xfrm flipH="1" flipV="1">
            <a:off x="4819470" y="2993542"/>
            <a:ext cx="514530" cy="142096"/>
          </a:xfrm>
          <a:prstGeom prst="straightConnector1">
            <a:avLst/>
          </a:prstGeom>
          <a:ln>
            <a:solidFill>
              <a:srgbClr val="7030A0"/>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4819470" y="3331825"/>
            <a:ext cx="590730" cy="196187"/>
          </a:xfrm>
          <a:prstGeom prst="straightConnector1">
            <a:avLst/>
          </a:prstGeom>
          <a:ln>
            <a:solidFill>
              <a:srgbClr val="7030A0"/>
            </a:solidFill>
            <a:tailEnd type="arrow"/>
          </a:ln>
        </p:spPr>
        <p:style>
          <a:lnRef idx="2">
            <a:schemeClr val="dk1"/>
          </a:lnRef>
          <a:fillRef idx="0">
            <a:schemeClr val="dk1"/>
          </a:fillRef>
          <a:effectRef idx="1">
            <a:schemeClr val="dk1"/>
          </a:effectRef>
          <a:fontRef idx="minor">
            <a:schemeClr val="tx1"/>
          </a:fontRef>
        </p:style>
      </p:cxnSp>
      <p:sp>
        <p:nvSpPr>
          <p:cNvPr id="2" name="Slide Number Placeholder 1"/>
          <p:cNvSpPr>
            <a:spLocks noGrp="1"/>
          </p:cNvSpPr>
          <p:nvPr>
            <p:ph type="sldNum" sz="quarter" idx="12"/>
          </p:nvPr>
        </p:nvSpPr>
        <p:spPr/>
        <p:txBody>
          <a:bodyPr/>
          <a:lstStyle/>
          <a:p>
            <a:fld id="{CC11E475-D131-4F27-8016-2BBF7932C95A}" type="slidenum">
              <a:rPr lang="en-US" smtClean="0"/>
              <a:t>22</a:t>
            </a:fld>
            <a:endParaRPr lang="en-US"/>
          </a:p>
        </p:txBody>
      </p:sp>
      <p:sp>
        <p:nvSpPr>
          <p:cNvPr id="15" name="Left Arrow 14"/>
          <p:cNvSpPr/>
          <p:nvPr/>
        </p:nvSpPr>
        <p:spPr>
          <a:xfrm rot="5400000">
            <a:off x="3917320" y="3292973"/>
            <a:ext cx="685800" cy="228600"/>
          </a:xfrm>
          <a:prstGeom prst="leftArrow">
            <a:avLst/>
          </a:prstGeom>
          <a:solidFill>
            <a:srgbClr val="42A82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6716587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e3017_Page_09"/>
          <p:cNvPicPr>
            <a:picLocks noChangeAspect="1" noChangeArrowheads="1"/>
          </p:cNvPicPr>
          <p:nvPr/>
        </p:nvPicPr>
        <p:blipFill>
          <a:blip r:embed="rId3" cstate="print">
            <a:extLst>
              <a:ext uri="{28A0092B-C50C-407E-A947-70E740481C1C}">
                <a14:useLocalDpi xmlns:a14="http://schemas.microsoft.com/office/drawing/2010/main" val="0"/>
              </a:ext>
            </a:extLst>
          </a:blip>
          <a:srcRect l="6000" t="5984" r="8000" b="7979"/>
          <a:stretch>
            <a:fillRect/>
          </a:stretch>
        </p:blipFill>
        <p:spPr bwMode="auto">
          <a:xfrm>
            <a:off x="609600" y="2003425"/>
            <a:ext cx="48006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W10_MOTION.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r="2222"/>
          <a:stretch>
            <a:fillRect/>
          </a:stretch>
        </p:blipFill>
        <p:spPr bwMode="auto">
          <a:xfrm>
            <a:off x="5562600" y="2438400"/>
            <a:ext cx="3505200" cy="2947988"/>
          </a:xfrm>
          <a:prstGeom prst="rect">
            <a:avLst/>
          </a:prstGeom>
          <a:noFill/>
          <a:extLst>
            <a:ext uri="{909E8E84-426E-40DD-AFC4-6F175D3DCCD1}">
              <a14:hiddenFill xmlns:a14="http://schemas.microsoft.com/office/drawing/2010/main">
                <a:solidFill>
                  <a:srgbClr val="FFFFFF"/>
                </a:solidFill>
              </a14:hiddenFill>
            </a:ext>
          </a:extLst>
        </p:spPr>
      </p:pic>
      <p:sp>
        <p:nvSpPr>
          <p:cNvPr id="138245" name="Text Box 5"/>
          <p:cNvSpPr txBox="1">
            <a:spLocks noChangeArrowheads="1"/>
          </p:cNvSpPr>
          <p:nvPr/>
        </p:nvSpPr>
        <p:spPr bwMode="auto">
          <a:xfrm>
            <a:off x="3429000" y="13716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dirty="0"/>
              <a:t>OHV</a:t>
            </a:r>
          </a:p>
        </p:txBody>
      </p:sp>
      <p:sp>
        <p:nvSpPr>
          <p:cNvPr id="138246" name="Text Box 6"/>
          <p:cNvSpPr txBox="1">
            <a:spLocks noChangeArrowheads="1"/>
          </p:cNvSpPr>
          <p:nvPr/>
        </p:nvSpPr>
        <p:spPr bwMode="auto">
          <a:xfrm>
            <a:off x="990600" y="13716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dirty="0"/>
              <a:t>L-Head</a:t>
            </a:r>
          </a:p>
        </p:txBody>
      </p:sp>
      <p:sp>
        <p:nvSpPr>
          <p:cNvPr id="138247" name="Text Box 7"/>
          <p:cNvSpPr txBox="1">
            <a:spLocks noChangeArrowheads="1"/>
          </p:cNvSpPr>
          <p:nvPr/>
        </p:nvSpPr>
        <p:spPr bwMode="auto">
          <a:xfrm>
            <a:off x="5943600" y="1371600"/>
            <a:ext cx="1828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000" dirty="0" smtClean="0"/>
              <a:t>DOV</a:t>
            </a:r>
            <a:r>
              <a:rPr lang="en-US" sz="2000" dirty="0" smtClean="0">
                <a:latin typeface="Arial Black" pitchFamily="34" charset="0"/>
                <a:ea typeface="PMingLiU-ExtB" pitchFamily="18" charset="-120"/>
              </a:rPr>
              <a:t>®</a:t>
            </a: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609" y="2017281"/>
            <a:ext cx="4778591" cy="3697720"/>
          </a:xfrm>
          <a:prstGeom prst="rect">
            <a:avLst/>
          </a:prstGeom>
        </p:spPr>
      </p:pic>
      <p:sp>
        <p:nvSpPr>
          <p:cNvPr id="3" name="Slide Number Placeholder 2"/>
          <p:cNvSpPr>
            <a:spLocks noGrp="1"/>
          </p:cNvSpPr>
          <p:nvPr>
            <p:ph type="sldNum" sz="quarter" idx="12"/>
          </p:nvPr>
        </p:nvSpPr>
        <p:spPr/>
        <p:txBody>
          <a:bodyPr/>
          <a:lstStyle/>
          <a:p>
            <a:fld id="{CC11E475-D131-4F27-8016-2BBF7932C95A}" type="slidenum">
              <a:rPr lang="en-US" smtClean="0"/>
              <a:t>23</a:t>
            </a:fld>
            <a:endParaRPr lang="en-US"/>
          </a:p>
        </p:txBody>
      </p:sp>
      <p:sp>
        <p:nvSpPr>
          <p:cNvPr id="12"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430942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82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8244"/>
                </p:tgtEl>
              </p:cMediaNode>
            </p:video>
            <p:seq concurrent="1" nextAc="seek">
              <p:cTn id="8" restart="whenNotActive" fill="hold" evtFilter="cancelBubble" nodeType="interactiveSeq">
                <p:stCondLst>
                  <p:cond evt="onClick" delay="0">
                    <p:tgtEl>
                      <p:spTgt spid="13824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8244"/>
                                        </p:tgtEl>
                                      </p:cBhvr>
                                    </p:cmd>
                                  </p:childTnLst>
                                </p:cTn>
                              </p:par>
                            </p:childTnLst>
                          </p:cTn>
                        </p:par>
                      </p:childTnLst>
                    </p:cTn>
                  </p:par>
                </p:childTnLst>
              </p:cTn>
              <p:nextCondLst>
                <p:cond evt="onClick" delay="0">
                  <p:tgtEl>
                    <p:spTgt spid="13824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6019800"/>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4-STROKE THEORY</a:t>
            </a:r>
            <a:endParaRPr lang="en-US" dirty="0">
              <a:latin typeface="Arial Black" pitchFamily="34" charset="0"/>
              <a:ea typeface="PMingLiU-ExtB" pitchFamily="18" charset="-120"/>
            </a:endParaRPr>
          </a:p>
        </p:txBody>
      </p:sp>
      <p:sp>
        <p:nvSpPr>
          <p:cNvPr id="5" name="Slide Number Placeholder 4"/>
          <p:cNvSpPr>
            <a:spLocks noGrp="1"/>
          </p:cNvSpPr>
          <p:nvPr>
            <p:ph type="sldNum" sz="quarter" idx="12"/>
          </p:nvPr>
        </p:nvSpPr>
        <p:spPr/>
        <p:txBody>
          <a:bodyPr/>
          <a:lstStyle/>
          <a:p>
            <a:fld id="{CC11E475-D131-4F27-8016-2BBF7932C95A}" type="slidenum">
              <a:rPr lang="en-US" smtClean="0"/>
              <a:t>24</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976312"/>
            <a:ext cx="3154680" cy="4093390"/>
          </a:xfrm>
          <a:prstGeom prst="rect">
            <a:avLst/>
          </a:prstGeom>
        </p:spPr>
      </p:pic>
      <p:sp>
        <p:nvSpPr>
          <p:cNvPr id="7" name="TextBox 6"/>
          <p:cNvSpPr txBox="1">
            <a:spLocks noChangeArrowheads="1"/>
          </p:cNvSpPr>
          <p:nvPr/>
        </p:nvSpPr>
        <p:spPr bwMode="auto">
          <a:xfrm>
            <a:off x="1752600" y="1981200"/>
            <a:ext cx="2245614" cy="64633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Large Combustion</a:t>
            </a:r>
          </a:p>
          <a:p>
            <a:pPr algn="ctr" eaLnBrk="1" hangingPunct="1"/>
            <a:r>
              <a:rPr lang="en-US" sz="1800" b="1" dirty="0" smtClean="0">
                <a:latin typeface="Arial" pitchFamily="34" charset="0"/>
                <a:ea typeface="PMingLiU-ExtB" pitchFamily="18" charset="-120"/>
                <a:cs typeface="Arial" pitchFamily="34" charset="0"/>
              </a:rPr>
              <a:t>Chamber</a:t>
            </a:r>
            <a:endParaRPr lang="en-US" sz="1800" b="1" dirty="0">
              <a:latin typeface="Arial" pitchFamily="34" charset="0"/>
              <a:ea typeface="PMingLiU-ExtB" pitchFamily="18" charset="-120"/>
              <a:cs typeface="Arial" pitchFamily="34" charset="0"/>
            </a:endParaRPr>
          </a:p>
        </p:txBody>
      </p:sp>
      <p:cxnSp>
        <p:nvCxnSpPr>
          <p:cNvPr id="8" name="Straight Arrow Connector 7"/>
          <p:cNvCxnSpPr/>
          <p:nvPr/>
        </p:nvCxnSpPr>
        <p:spPr>
          <a:xfrm>
            <a:off x="3962400" y="2198132"/>
            <a:ext cx="1371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5441061" y="4888468"/>
            <a:ext cx="1493139"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Side Valve</a:t>
            </a:r>
            <a:endParaRPr lang="en-US" sz="1800" b="1" dirty="0">
              <a:latin typeface="Arial" pitchFamily="34" charset="0"/>
              <a:ea typeface="PMingLiU-ExtB" pitchFamily="18" charset="-120"/>
              <a:cs typeface="Arial" pitchFamily="34" charset="0"/>
            </a:endParaRPr>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485003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C11E475-D131-4F27-8016-2BBF7932C95A}" type="slidenum">
              <a:rPr lang="en-US" smtClean="0"/>
              <a:t>25</a:t>
            </a:fld>
            <a:endParaRPr lang="en-US"/>
          </a:p>
        </p:txBody>
      </p:sp>
      <p:sp>
        <p:nvSpPr>
          <p:cNvPr id="7" name="TextBox 6"/>
          <p:cNvSpPr txBox="1">
            <a:spLocks noChangeArrowheads="1"/>
          </p:cNvSpPr>
          <p:nvPr/>
        </p:nvSpPr>
        <p:spPr bwMode="auto">
          <a:xfrm>
            <a:off x="0" y="6019800"/>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4-STROKE THEORY</a:t>
            </a:r>
            <a:endParaRPr lang="en-US" dirty="0">
              <a:latin typeface="Arial Black" pitchFamily="34" charset="0"/>
              <a:ea typeface="PMingLiU-ExtB" pitchFamily="18" charset="-12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838199"/>
            <a:ext cx="2114126" cy="4276483"/>
          </a:xfrm>
          <a:prstGeom prst="rect">
            <a:avLst/>
          </a:prstGeom>
        </p:spPr>
      </p:pic>
      <p:sp>
        <p:nvSpPr>
          <p:cNvPr id="9" name="TextBox 8"/>
          <p:cNvSpPr txBox="1">
            <a:spLocks noChangeArrowheads="1"/>
          </p:cNvSpPr>
          <p:nvPr/>
        </p:nvSpPr>
        <p:spPr bwMode="auto">
          <a:xfrm>
            <a:off x="4717880" y="2438400"/>
            <a:ext cx="2245614" cy="64633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Small Combustion</a:t>
            </a:r>
          </a:p>
          <a:p>
            <a:pPr algn="ctr" eaLnBrk="1" hangingPunct="1"/>
            <a:r>
              <a:rPr lang="en-US" sz="1800" b="1" dirty="0" smtClean="0">
                <a:latin typeface="Arial" pitchFamily="34" charset="0"/>
                <a:ea typeface="PMingLiU-ExtB" pitchFamily="18" charset="-120"/>
                <a:cs typeface="Arial" pitchFamily="34" charset="0"/>
              </a:rPr>
              <a:t>Chamber</a:t>
            </a:r>
            <a:endParaRPr lang="en-US" sz="1800" b="1" dirty="0">
              <a:latin typeface="Arial" pitchFamily="34" charset="0"/>
              <a:ea typeface="PMingLiU-ExtB" pitchFamily="18" charset="-120"/>
              <a:cs typeface="Arial" pitchFamily="34" charset="0"/>
            </a:endParaRPr>
          </a:p>
        </p:txBody>
      </p:sp>
      <p:cxnSp>
        <p:nvCxnSpPr>
          <p:cNvPr id="10" name="Straight Arrow Connector 9"/>
          <p:cNvCxnSpPr/>
          <p:nvPr/>
        </p:nvCxnSpPr>
        <p:spPr>
          <a:xfrm flipH="1">
            <a:off x="3342851" y="2667000"/>
            <a:ext cx="137502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225178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685800" y="1600200"/>
            <a:ext cx="3810000" cy="3505200"/>
          </a:xfrm>
        </p:spPr>
        <p:txBody>
          <a:bodyPr/>
          <a:lstStyle/>
          <a:p>
            <a:r>
              <a:rPr lang="en-US" sz="2800" dirty="0"/>
              <a:t>Valves next to cylinder</a:t>
            </a:r>
          </a:p>
          <a:p>
            <a:r>
              <a:rPr lang="en-US" sz="2800" dirty="0"/>
              <a:t>Lower production costs - Less parts </a:t>
            </a:r>
          </a:p>
          <a:p>
            <a:r>
              <a:rPr lang="en-US" sz="2800" dirty="0"/>
              <a:t>Lower compression ratio</a:t>
            </a:r>
          </a:p>
        </p:txBody>
      </p:sp>
      <p:pic>
        <p:nvPicPr>
          <p:cNvPr id="13316" name="Picture 4" descr="ce3017_Page_24"/>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l="5751" t="9616" r="-4974" b="13463"/>
          <a:stretch>
            <a:fillRect/>
          </a:stretch>
        </p:blipFill>
        <p:spPr>
          <a:xfrm>
            <a:off x="4572000" y="1219200"/>
            <a:ext cx="4256088"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L-HEAD</a:t>
            </a:r>
            <a:endParaRPr lang="en-US" dirty="0">
              <a:latin typeface="Arial Black" pitchFamily="34" charset="0"/>
              <a:ea typeface="PMingLiU-ExtB" pitchFamily="18" charset="-120"/>
            </a:endParaRPr>
          </a:p>
        </p:txBody>
      </p:sp>
      <p:sp>
        <p:nvSpPr>
          <p:cNvPr id="9" name="Slide Number Placeholder 4"/>
          <p:cNvSpPr>
            <a:spLocks noGrp="1"/>
          </p:cNvSpPr>
          <p:nvPr>
            <p:ph type="sldNum" sz="quarter" idx="12"/>
          </p:nvPr>
        </p:nvSpPr>
        <p:spPr>
          <a:xfrm>
            <a:off x="6553200" y="6356350"/>
            <a:ext cx="2133600" cy="365125"/>
          </a:xfrm>
        </p:spPr>
        <p:txBody>
          <a:bodyPr/>
          <a:lstStyle/>
          <a:p>
            <a:fld id="{CC11E475-D131-4F27-8016-2BBF7932C95A}" type="slidenum">
              <a:rPr lang="en-US" smtClean="0"/>
              <a:t>26</a:t>
            </a:fld>
            <a:endParaRPr lang="en-US"/>
          </a:p>
        </p:txBody>
      </p:sp>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287796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1"/>
          </p:nvPr>
        </p:nvSpPr>
        <p:spPr>
          <a:xfrm>
            <a:off x="685800" y="1752600"/>
            <a:ext cx="3810000" cy="3124200"/>
          </a:xfrm>
        </p:spPr>
        <p:txBody>
          <a:bodyPr/>
          <a:lstStyle/>
          <a:p>
            <a:r>
              <a:rPr lang="en-US" sz="2400" dirty="0"/>
              <a:t>Valves on top of piston</a:t>
            </a:r>
          </a:p>
          <a:p>
            <a:r>
              <a:rPr lang="en-US" sz="2400" dirty="0"/>
              <a:t>Runs cooler</a:t>
            </a:r>
          </a:p>
          <a:p>
            <a:r>
              <a:rPr lang="en-US" sz="2400" dirty="0"/>
              <a:t>Greater longevity</a:t>
            </a:r>
          </a:p>
          <a:p>
            <a:r>
              <a:rPr lang="en-US" sz="2400" dirty="0"/>
              <a:t>Higher compression ratio – More </a:t>
            </a:r>
            <a:r>
              <a:rPr lang="en-US" sz="2400" dirty="0" smtClean="0"/>
              <a:t>power and torque</a:t>
            </a:r>
          </a:p>
          <a:p>
            <a:r>
              <a:rPr lang="en-US" sz="2400" dirty="0" smtClean="0"/>
              <a:t>Reduced emissions</a:t>
            </a:r>
            <a:endParaRPr lang="en-US" sz="2400" dirty="0"/>
          </a:p>
        </p:txBody>
      </p:sp>
      <p:pic>
        <p:nvPicPr>
          <p:cNvPr id="14340" name="Picture 4" descr="ce3017_Page_09"/>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l="7735" t="9885" r="55779" b="7979"/>
          <a:stretch>
            <a:fillRect/>
          </a:stretch>
        </p:blipFill>
        <p:spPr>
          <a:xfrm>
            <a:off x="4953000" y="1295400"/>
            <a:ext cx="28956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OHV – OVERHEAD VALVE</a:t>
            </a:r>
            <a:endParaRPr lang="en-US" dirty="0">
              <a:latin typeface="Arial Black" pitchFamily="34" charset="0"/>
              <a:ea typeface="PMingLiU-ExtB" pitchFamily="18" charset="-120"/>
            </a:endParaRPr>
          </a:p>
        </p:txBody>
      </p:sp>
      <p:sp>
        <p:nvSpPr>
          <p:cNvPr id="8" name="Slide Number Placeholder 4"/>
          <p:cNvSpPr>
            <a:spLocks noGrp="1"/>
          </p:cNvSpPr>
          <p:nvPr>
            <p:ph type="sldNum" sz="quarter" idx="12"/>
          </p:nvPr>
        </p:nvSpPr>
        <p:spPr>
          <a:xfrm>
            <a:off x="6553200" y="6356350"/>
            <a:ext cx="2133600" cy="365125"/>
          </a:xfrm>
        </p:spPr>
        <p:txBody>
          <a:bodyPr/>
          <a:lstStyle/>
          <a:p>
            <a:fld id="{CC11E475-D131-4F27-8016-2BBF7932C95A}" type="slidenum">
              <a:rPr lang="en-US" smtClean="0"/>
              <a:t>27</a:t>
            </a:fld>
            <a:endParaRPr lang="en-US"/>
          </a:p>
        </p:txBody>
      </p:sp>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228381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075"/>
          <p:cNvSpPr>
            <a:spLocks noGrp="1" noChangeArrowheads="1"/>
          </p:cNvSpPr>
          <p:nvPr>
            <p:ph type="body" sz="half" idx="1"/>
          </p:nvPr>
        </p:nvSpPr>
        <p:spPr>
          <a:xfrm>
            <a:off x="533400" y="1452562"/>
            <a:ext cx="4191000" cy="3505200"/>
          </a:xfrm>
        </p:spPr>
        <p:txBody>
          <a:bodyPr/>
          <a:lstStyle/>
          <a:p>
            <a:r>
              <a:rPr lang="en-US" sz="2400" dirty="0"/>
              <a:t>Valves on top of piston</a:t>
            </a:r>
          </a:p>
          <a:p>
            <a:r>
              <a:rPr lang="en-US" sz="2400" dirty="0"/>
              <a:t>Runs cooler</a:t>
            </a:r>
          </a:p>
          <a:p>
            <a:r>
              <a:rPr lang="en-US" sz="2400" dirty="0"/>
              <a:t>Greater longevity</a:t>
            </a:r>
          </a:p>
          <a:p>
            <a:r>
              <a:rPr lang="en-US" sz="2400" dirty="0"/>
              <a:t>Higher compression </a:t>
            </a:r>
            <a:r>
              <a:rPr lang="en-US" sz="2400" dirty="0" smtClean="0"/>
              <a:t>ratio - More power and torque</a:t>
            </a:r>
            <a:endParaRPr lang="en-US" sz="2400" dirty="0"/>
          </a:p>
          <a:p>
            <a:pPr fontAlgn="t"/>
            <a:r>
              <a:rPr lang="en-US" sz="2400" dirty="0">
                <a:cs typeface="Arial" charset="0"/>
              </a:rPr>
              <a:t>Improved sound quality</a:t>
            </a:r>
          </a:p>
          <a:p>
            <a:pPr fontAlgn="t"/>
            <a:r>
              <a:rPr lang="en-US" sz="2400" dirty="0">
                <a:cs typeface="Arial" charset="0"/>
              </a:rPr>
              <a:t>Less noise and vibration</a:t>
            </a:r>
          </a:p>
          <a:p>
            <a:pPr fontAlgn="t"/>
            <a:r>
              <a:rPr lang="en-US" sz="2400" dirty="0">
                <a:cs typeface="Arial" charset="0"/>
              </a:rPr>
              <a:t>Reduced emissions </a:t>
            </a:r>
          </a:p>
          <a:p>
            <a:endParaRPr lang="en-US" sz="2400" dirty="0"/>
          </a:p>
        </p:txBody>
      </p:sp>
      <p:pic>
        <p:nvPicPr>
          <p:cNvPr id="140294" name="W10_MOTION.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r="8333"/>
          <a:stretch>
            <a:fillRect/>
          </a:stretch>
        </p:blipFill>
        <p:spPr bwMode="auto">
          <a:xfrm>
            <a:off x="4876800" y="1524000"/>
            <a:ext cx="3886200" cy="3179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DOV – DIRECT OVERHEAD VALVE</a:t>
            </a:r>
            <a:endParaRPr lang="en-US" dirty="0">
              <a:latin typeface="Arial Black" pitchFamily="34" charset="0"/>
              <a:ea typeface="PMingLiU-ExtB" pitchFamily="18" charset="-120"/>
            </a:endParaRPr>
          </a:p>
        </p:txBody>
      </p:sp>
      <p:sp>
        <p:nvSpPr>
          <p:cNvPr id="8" name="Slide Number Placeholder 4"/>
          <p:cNvSpPr>
            <a:spLocks noGrp="1"/>
          </p:cNvSpPr>
          <p:nvPr>
            <p:ph type="sldNum" sz="quarter" idx="12"/>
          </p:nvPr>
        </p:nvSpPr>
        <p:spPr>
          <a:xfrm>
            <a:off x="6553200" y="6356350"/>
            <a:ext cx="2133600" cy="365125"/>
          </a:xfrm>
        </p:spPr>
        <p:txBody>
          <a:bodyPr/>
          <a:lstStyle/>
          <a:p>
            <a:fld id="{CC11E475-D131-4F27-8016-2BBF7932C95A}" type="slidenum">
              <a:rPr lang="en-US" smtClean="0"/>
              <a:t>28</a:t>
            </a:fld>
            <a:endParaRPr lang="en-US"/>
          </a:p>
        </p:txBody>
      </p:sp>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621826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402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0294"/>
                </p:tgtEl>
              </p:cMediaNode>
            </p:video>
            <p:seq concurrent="1" nextAc="seek">
              <p:cTn id="8" restart="whenNotActive" fill="hold" evtFilter="cancelBubble" nodeType="interactiveSeq">
                <p:stCondLst>
                  <p:cond evt="onClick" delay="0">
                    <p:tgtEl>
                      <p:spTgt spid="1402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40294"/>
                                        </p:tgtEl>
                                      </p:cBhvr>
                                    </p:cmd>
                                  </p:childTnLst>
                                </p:cTn>
                              </p:par>
                            </p:childTnLst>
                          </p:cTn>
                        </p:par>
                      </p:childTnLst>
                    </p:cTn>
                  </p:par>
                </p:childTnLst>
              </p:cTn>
              <p:nextCondLst>
                <p:cond evt="onClick" delay="0">
                  <p:tgtEl>
                    <p:spTgt spid="14029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COMPRESSION RATIO 6 to 1</a:t>
            </a:r>
            <a:endParaRPr lang="en-US" dirty="0">
              <a:latin typeface="Arial Black" pitchFamily="34" charset="0"/>
              <a:ea typeface="PMingLiU-ExtB" pitchFamily="18" charset="-120"/>
            </a:endParaRPr>
          </a:p>
        </p:txBody>
      </p:sp>
      <p:sp>
        <p:nvSpPr>
          <p:cNvPr id="5" name="Slide Number Placeholder 4"/>
          <p:cNvSpPr>
            <a:spLocks noGrp="1"/>
          </p:cNvSpPr>
          <p:nvPr>
            <p:ph type="sldNum" sz="quarter" idx="12"/>
          </p:nvPr>
        </p:nvSpPr>
        <p:spPr/>
        <p:txBody>
          <a:bodyPr/>
          <a:lstStyle/>
          <a:p>
            <a:fld id="{CC11E475-D131-4F27-8016-2BBF7932C95A}" type="slidenum">
              <a:rPr lang="en-US" smtClean="0"/>
              <a:t>29</a:t>
            </a:fld>
            <a:endParaRPr lang="en-US" dirty="0"/>
          </a:p>
        </p:txBody>
      </p:sp>
      <p:pic>
        <p:nvPicPr>
          <p:cNvPr id="7" name="Picture 1026" descr="M:\ALL\DonKoloski\Ce3017-overheads2\jpg\3017-2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967" y="457200"/>
            <a:ext cx="6400800" cy="47545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378430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1. Intake Stroke</a:t>
            </a:r>
            <a:endParaRPr lang="en-US" sz="1800" dirty="0">
              <a:latin typeface="Arial Black" pitchFamily="34" charset="0"/>
              <a:ea typeface="PMingLiU-ExtB" pitchFamily="18" charset="-120"/>
            </a:endParaRPr>
          </a:p>
        </p:txBody>
      </p:sp>
      <p:sp>
        <p:nvSpPr>
          <p:cNvPr id="11" name="TextBox 10"/>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L-HEAD</a:t>
            </a:r>
          </a:p>
        </p:txBody>
      </p:sp>
      <p:sp>
        <p:nvSpPr>
          <p:cNvPr id="2" name="TextBox 1"/>
          <p:cNvSpPr txBox="1"/>
          <p:nvPr/>
        </p:nvSpPr>
        <p:spPr>
          <a:xfrm>
            <a:off x="1981200" y="6596390"/>
            <a:ext cx="5410200" cy="215444"/>
          </a:xfrm>
          <a:prstGeom prst="rect">
            <a:avLst/>
          </a:prstGeom>
          <a:solidFill>
            <a:schemeClr val="bg1"/>
          </a:solidFill>
        </p:spPr>
        <p:txBody>
          <a:bodyPr wrap="square" rtlCol="0">
            <a:spAutoFit/>
          </a:bodyPr>
          <a:lstStyle/>
          <a:p>
            <a:endParaRPr lang="en-US" sz="800" dirty="0"/>
          </a:p>
        </p:txBody>
      </p:sp>
      <p:sp>
        <p:nvSpPr>
          <p:cNvPr id="6" name="Slide Number Placeholder 5"/>
          <p:cNvSpPr>
            <a:spLocks noGrp="1"/>
          </p:cNvSpPr>
          <p:nvPr>
            <p:ph type="sldNum" sz="quarter" idx="12"/>
          </p:nvPr>
        </p:nvSpPr>
        <p:spPr/>
        <p:txBody>
          <a:bodyPr/>
          <a:lstStyle/>
          <a:p>
            <a:fld id="{CC11E475-D131-4F27-8016-2BBF7932C95A}" type="slidenum">
              <a:rPr lang="en-US" smtClean="0"/>
              <a:t>3</a:t>
            </a:fld>
            <a:endParaRPr lang="en-US"/>
          </a:p>
        </p:txBody>
      </p:sp>
      <p:sp>
        <p:nvSpPr>
          <p:cNvPr id="7"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108" y="533400"/>
            <a:ext cx="4916384" cy="4800600"/>
          </a:xfrm>
          <a:prstGeom prst="rect">
            <a:avLst/>
          </a:prstGeom>
        </p:spPr>
      </p:pic>
    </p:spTree>
    <p:extLst>
      <p:ext uri="{BB962C8B-B14F-4D97-AF65-F5344CB8AC3E}">
        <p14:creationId xmlns:p14="http://schemas.microsoft.com/office/powerpoint/2010/main" val="1512576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COMPRESSION RATIO 8 to 1</a:t>
            </a:r>
            <a:endParaRPr lang="en-US" dirty="0">
              <a:latin typeface="Arial Black" pitchFamily="34" charset="0"/>
              <a:ea typeface="PMingLiU-ExtB" pitchFamily="18" charset="-12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0"/>
            <a:ext cx="7772400" cy="5181600"/>
          </a:xfrm>
          <a:prstGeom prst="rect">
            <a:avLst/>
          </a:prstGeom>
        </p:spPr>
      </p:pic>
      <p:sp>
        <p:nvSpPr>
          <p:cNvPr id="2" name="Slide Number Placeholder 1"/>
          <p:cNvSpPr>
            <a:spLocks noGrp="1"/>
          </p:cNvSpPr>
          <p:nvPr>
            <p:ph type="sldNum" sz="quarter" idx="12"/>
          </p:nvPr>
        </p:nvSpPr>
        <p:spPr/>
        <p:txBody>
          <a:bodyPr/>
          <a:lstStyle/>
          <a:p>
            <a:fld id="{CC11E475-D131-4F27-8016-2BBF7932C95A}" type="slidenum">
              <a:rPr lang="en-US" smtClean="0"/>
              <a:t>30</a:t>
            </a:fld>
            <a:endParaRPr lang="en-US"/>
          </a:p>
        </p:txBody>
      </p:sp>
      <p:sp>
        <p:nvSpPr>
          <p:cNvPr id="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558838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ALL\DonKoloski\Ce3017-overheads2\jpg\3017-2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856" y="279332"/>
            <a:ext cx="4671237" cy="5183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PISTON DISPLACEMENT</a:t>
            </a:r>
            <a:endParaRPr lang="en-US" dirty="0">
              <a:latin typeface="Arial Black" pitchFamily="34" charset="0"/>
              <a:ea typeface="PMingLiU-ExtB" pitchFamily="18" charset="-120"/>
            </a:endParaRPr>
          </a:p>
        </p:txBody>
      </p:sp>
      <p:sp>
        <p:nvSpPr>
          <p:cNvPr id="6" name="TextBox 5"/>
          <p:cNvSpPr txBox="1"/>
          <p:nvPr/>
        </p:nvSpPr>
        <p:spPr>
          <a:xfrm>
            <a:off x="5810693" y="609600"/>
            <a:ext cx="1201036" cy="261610"/>
          </a:xfrm>
          <a:prstGeom prst="rect">
            <a:avLst/>
          </a:prstGeom>
          <a:noFill/>
        </p:spPr>
        <p:txBody>
          <a:bodyPr wrap="square" rtlCol="0">
            <a:spAutoFit/>
          </a:bodyPr>
          <a:lstStyle/>
          <a:p>
            <a:r>
              <a:rPr lang="en-US" sz="1100" b="1" dirty="0" smtClean="0">
                <a:latin typeface="Arial" pitchFamily="34" charset="0"/>
                <a:cs typeface="Arial" pitchFamily="34" charset="0"/>
              </a:rPr>
              <a:t>AREA (BORE)</a:t>
            </a:r>
            <a:endParaRPr lang="en-US" sz="1100" b="1" dirty="0">
              <a:latin typeface="Arial" pitchFamily="34" charset="0"/>
              <a:cs typeface="Arial" pitchFamily="34" charset="0"/>
            </a:endParaRPr>
          </a:p>
        </p:txBody>
      </p:sp>
      <p:sp>
        <p:nvSpPr>
          <p:cNvPr id="7" name="TextBox 6"/>
          <p:cNvSpPr txBox="1"/>
          <p:nvPr/>
        </p:nvSpPr>
        <p:spPr>
          <a:xfrm>
            <a:off x="5907272" y="3733800"/>
            <a:ext cx="2169928" cy="369332"/>
          </a:xfrm>
          <a:prstGeom prst="rect">
            <a:avLst/>
          </a:prstGeom>
          <a:noFill/>
        </p:spPr>
        <p:txBody>
          <a:bodyPr wrap="square" rtlCol="0">
            <a:spAutoFit/>
          </a:bodyPr>
          <a:lstStyle/>
          <a:p>
            <a:r>
              <a:rPr lang="en-US" b="1" dirty="0" smtClean="0">
                <a:latin typeface="Arial" pitchFamily="34" charset="0"/>
                <a:cs typeface="Arial" pitchFamily="34" charset="0"/>
              </a:rPr>
              <a:t>FORMULA</a:t>
            </a:r>
            <a:endParaRPr lang="en-US" b="1" dirty="0">
              <a:latin typeface="Arial" pitchFamily="34" charset="0"/>
              <a:cs typeface="Arial" pitchFamily="34" charset="0"/>
            </a:endParaRPr>
          </a:p>
        </p:txBody>
      </p:sp>
      <p:sp>
        <p:nvSpPr>
          <p:cNvPr id="8" name="TextBox 7"/>
          <p:cNvSpPr txBox="1"/>
          <p:nvPr/>
        </p:nvSpPr>
        <p:spPr>
          <a:xfrm>
            <a:off x="5907272" y="4058960"/>
            <a:ext cx="2931928" cy="677108"/>
          </a:xfrm>
          <a:prstGeom prst="rect">
            <a:avLst/>
          </a:prstGeom>
          <a:noFill/>
        </p:spPr>
        <p:txBody>
          <a:bodyPr wrap="square" rtlCol="0">
            <a:spAutoFit/>
          </a:bodyPr>
          <a:lstStyle/>
          <a:p>
            <a:r>
              <a:rPr lang="en-US" sz="2400" b="1" dirty="0" smtClean="0">
                <a:latin typeface="Arial" pitchFamily="34" charset="0"/>
                <a:cs typeface="Arial" pitchFamily="34" charset="0"/>
              </a:rPr>
              <a:t>D </a:t>
            </a:r>
            <a:r>
              <a:rPr lang="en-US" sz="2400" b="1" dirty="0">
                <a:latin typeface="Arial" pitchFamily="34" charset="0"/>
                <a:cs typeface="Arial" pitchFamily="34" charset="0"/>
              </a:rPr>
              <a:t>= .7854 x B</a:t>
            </a:r>
            <a:r>
              <a:rPr lang="en-US" sz="2400" b="1" baseline="40000" dirty="0">
                <a:latin typeface="Arial" pitchFamily="34" charset="0"/>
                <a:cs typeface="Arial" pitchFamily="34" charset="0"/>
              </a:rPr>
              <a:t>2</a:t>
            </a:r>
            <a:r>
              <a:rPr lang="en-US" sz="2400" b="1" dirty="0">
                <a:latin typeface="Arial" pitchFamily="34" charset="0"/>
                <a:cs typeface="Arial" pitchFamily="34" charset="0"/>
              </a:rPr>
              <a:t> x S</a:t>
            </a:r>
          </a:p>
          <a:p>
            <a:endParaRPr lang="en-US" sz="1400" b="1" dirty="0">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CC11E475-D131-4F27-8016-2BBF7932C95A}" type="slidenum">
              <a:rPr lang="en-US" smtClean="0"/>
              <a:t>31</a:t>
            </a:fld>
            <a:endParaRPr lang="en-US"/>
          </a:p>
        </p:txBody>
      </p:sp>
      <p:sp>
        <p:nvSpPr>
          <p:cNvPr id="12" name="TextBox 11"/>
          <p:cNvSpPr txBox="1"/>
          <p:nvPr/>
        </p:nvSpPr>
        <p:spPr>
          <a:xfrm>
            <a:off x="5524057" y="2209800"/>
            <a:ext cx="1201036" cy="261610"/>
          </a:xfrm>
          <a:prstGeom prst="rect">
            <a:avLst/>
          </a:prstGeom>
          <a:noFill/>
        </p:spPr>
        <p:txBody>
          <a:bodyPr wrap="square" rtlCol="0">
            <a:spAutoFit/>
          </a:bodyPr>
          <a:lstStyle/>
          <a:p>
            <a:r>
              <a:rPr lang="en-US" sz="1100" b="1" dirty="0" smtClean="0">
                <a:latin typeface="Arial" pitchFamily="34" charset="0"/>
                <a:cs typeface="Arial" pitchFamily="34" charset="0"/>
              </a:rPr>
              <a:t>STROKE</a:t>
            </a:r>
            <a:endParaRPr lang="en-US" sz="1100" b="1" dirty="0">
              <a:latin typeface="Arial" pitchFamily="34" charset="0"/>
              <a:cs typeface="Arial" pitchFamily="34" charset="0"/>
            </a:endParaRPr>
          </a:p>
        </p:txBody>
      </p:sp>
      <p:sp>
        <p:nvSpPr>
          <p:cNvPr id="13" name="TextBox 12"/>
          <p:cNvSpPr txBox="1"/>
          <p:nvPr/>
        </p:nvSpPr>
        <p:spPr>
          <a:xfrm>
            <a:off x="5047363" y="3331205"/>
            <a:ext cx="1201036" cy="261610"/>
          </a:xfrm>
          <a:prstGeom prst="rect">
            <a:avLst/>
          </a:prstGeom>
          <a:noFill/>
        </p:spPr>
        <p:txBody>
          <a:bodyPr wrap="square" rtlCol="0">
            <a:spAutoFit/>
          </a:bodyPr>
          <a:lstStyle/>
          <a:p>
            <a:r>
              <a:rPr lang="en-US" sz="1100" b="1" dirty="0" smtClean="0">
                <a:latin typeface="Arial" pitchFamily="34" charset="0"/>
                <a:cs typeface="Arial" pitchFamily="34" charset="0"/>
              </a:rPr>
              <a:t>PISTON</a:t>
            </a:r>
            <a:endParaRPr lang="en-US" sz="1100" b="1" dirty="0">
              <a:latin typeface="Arial" pitchFamily="34" charset="0"/>
              <a:cs typeface="Arial" pitchFamily="34" charset="0"/>
            </a:endParaRPr>
          </a:p>
        </p:txBody>
      </p:sp>
      <p:cxnSp>
        <p:nvCxnSpPr>
          <p:cNvPr id="14" name="Straight Connector 13"/>
          <p:cNvCxnSpPr/>
          <p:nvPr/>
        </p:nvCxnSpPr>
        <p:spPr>
          <a:xfrm flipH="1">
            <a:off x="4572000" y="740405"/>
            <a:ext cx="1238693" cy="554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1"/>
          </p:cNvCxnSpPr>
          <p:nvPr/>
        </p:nvCxnSpPr>
        <p:spPr>
          <a:xfrm flipH="1" flipV="1">
            <a:off x="4648200" y="1828800"/>
            <a:ext cx="875857" cy="511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1"/>
          </p:cNvCxnSpPr>
          <p:nvPr/>
        </p:nvCxnSpPr>
        <p:spPr>
          <a:xfrm flipH="1" flipV="1">
            <a:off x="4724401" y="3124200"/>
            <a:ext cx="322962" cy="3378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338659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63071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dirty="0">
              <a:latin typeface="Arial Black" pitchFamily="34" charset="0"/>
              <a:ea typeface="PMingLiU-ExtB" pitchFamily="18" charset="-120"/>
            </a:endParaRPr>
          </a:p>
        </p:txBody>
      </p:sp>
      <p:sp>
        <p:nvSpPr>
          <p:cNvPr id="6" name="TextBox 5"/>
          <p:cNvSpPr txBox="1">
            <a:spLocks noChangeArrowheads="1"/>
          </p:cNvSpPr>
          <p:nvPr/>
        </p:nvSpPr>
        <p:spPr bwMode="auto">
          <a:xfrm>
            <a:off x="-1" y="60960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PISTON RINGS &amp; LUBRICATION</a:t>
            </a:r>
            <a:endParaRPr lang="en-US" dirty="0">
              <a:latin typeface="Arial Black" pitchFamily="34" charset="0"/>
              <a:ea typeface="PMingLiU-ExtB" pitchFamily="18" charset="-120"/>
            </a:endParaRPr>
          </a:p>
        </p:txBody>
      </p:sp>
      <p:sp>
        <p:nvSpPr>
          <p:cNvPr id="8" name="Slide Number Placeholder 7"/>
          <p:cNvSpPr>
            <a:spLocks noGrp="1"/>
          </p:cNvSpPr>
          <p:nvPr>
            <p:ph type="sldNum" sz="quarter" idx="12"/>
          </p:nvPr>
        </p:nvSpPr>
        <p:spPr/>
        <p:txBody>
          <a:bodyPr/>
          <a:lstStyle/>
          <a:p>
            <a:fld id="{CC11E475-D131-4F27-8016-2BBF7932C95A}" type="slidenum">
              <a:rPr lang="en-US" smtClean="0"/>
              <a:t>32</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576" y="178981"/>
            <a:ext cx="4495800" cy="5842168"/>
          </a:xfrm>
          <a:prstGeom prst="rect">
            <a:avLst/>
          </a:prstGeom>
        </p:spPr>
      </p:pic>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049039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8"/>
          <p:cNvGrpSpPr>
            <a:grpSpLocks/>
          </p:cNvGrpSpPr>
          <p:nvPr/>
        </p:nvGrpSpPr>
        <p:grpSpPr bwMode="auto">
          <a:xfrm>
            <a:off x="5745163" y="457200"/>
            <a:ext cx="2665412" cy="2520950"/>
            <a:chOff x="3619" y="288"/>
            <a:chExt cx="1679" cy="1588"/>
          </a:xfrm>
        </p:grpSpPr>
        <p:grpSp>
          <p:nvGrpSpPr>
            <p:cNvPr id="4" name="Group 12"/>
            <p:cNvGrpSpPr>
              <a:grpSpLocks/>
            </p:cNvGrpSpPr>
            <p:nvPr/>
          </p:nvGrpSpPr>
          <p:grpSpPr bwMode="auto">
            <a:xfrm>
              <a:off x="3619" y="288"/>
              <a:ext cx="1679" cy="1588"/>
              <a:chOff x="3619" y="288"/>
              <a:chExt cx="1679" cy="1588"/>
            </a:xfrm>
          </p:grpSpPr>
          <p:sp>
            <p:nvSpPr>
              <p:cNvPr id="10" name="Rectangle 4"/>
              <p:cNvSpPr>
                <a:spLocks noChangeArrowheads="1"/>
              </p:cNvSpPr>
              <p:nvPr/>
            </p:nvSpPr>
            <p:spPr bwMode="auto">
              <a:xfrm>
                <a:off x="3619" y="724"/>
                <a:ext cx="1679" cy="1152"/>
              </a:xfrm>
              <a:prstGeom prst="rect">
                <a:avLst/>
              </a:prstGeom>
              <a:gradFill rotWithShape="0">
                <a:gsLst>
                  <a:gs pos="0">
                    <a:schemeClr val="bg2"/>
                  </a:gs>
                  <a:gs pos="50000">
                    <a:schemeClr val="bg2">
                      <a:gamma/>
                      <a:tint val="0"/>
                      <a:invGamma/>
                    </a:schemeClr>
                  </a:gs>
                  <a:gs pos="100000">
                    <a:schemeClr val="bg2"/>
                  </a:gs>
                </a:gsLst>
                <a:lin ang="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5"/>
              <p:cNvSpPr>
                <a:spLocks noChangeArrowheads="1"/>
              </p:cNvSpPr>
              <p:nvPr/>
            </p:nvSpPr>
            <p:spPr bwMode="auto">
              <a:xfrm>
                <a:off x="3666" y="628"/>
                <a:ext cx="1584" cy="97"/>
              </a:xfrm>
              <a:prstGeom prst="rect">
                <a:avLst/>
              </a:prstGeom>
              <a:solidFill>
                <a:schemeClr val="bg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 name="Group 11"/>
              <p:cNvGrpSpPr>
                <a:grpSpLocks/>
              </p:cNvGrpSpPr>
              <p:nvPr/>
            </p:nvGrpSpPr>
            <p:grpSpPr bwMode="auto">
              <a:xfrm>
                <a:off x="3619" y="288"/>
                <a:ext cx="1679" cy="341"/>
                <a:chOff x="3619" y="316"/>
                <a:chExt cx="1679" cy="341"/>
              </a:xfrm>
            </p:grpSpPr>
            <p:sp>
              <p:nvSpPr>
                <p:cNvPr id="13" name="Rectangle 6"/>
                <p:cNvSpPr>
                  <a:spLocks noChangeArrowheads="1"/>
                </p:cNvSpPr>
                <p:nvPr/>
              </p:nvSpPr>
              <p:spPr bwMode="auto">
                <a:xfrm>
                  <a:off x="3619" y="588"/>
                  <a:ext cx="1679" cy="69"/>
                </a:xfrm>
                <a:prstGeom prst="rect">
                  <a:avLst/>
                </a:prstGeom>
                <a:gradFill rotWithShape="0">
                  <a:gsLst>
                    <a:gs pos="0">
                      <a:schemeClr val="bg2"/>
                    </a:gs>
                    <a:gs pos="50000">
                      <a:schemeClr val="bg2">
                        <a:gamma/>
                        <a:tint val="0"/>
                        <a:invGamma/>
                      </a:schemeClr>
                    </a:gs>
                    <a:gs pos="100000">
                      <a:schemeClr val="bg2"/>
                    </a:gs>
                  </a:gsLst>
                  <a:lin ang="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7"/>
                <p:cNvSpPr>
                  <a:spLocks noChangeArrowheads="1"/>
                </p:cNvSpPr>
                <p:nvPr/>
              </p:nvSpPr>
              <p:spPr bwMode="auto">
                <a:xfrm>
                  <a:off x="3667" y="384"/>
                  <a:ext cx="1584" cy="69"/>
                </a:xfrm>
                <a:prstGeom prst="rect">
                  <a:avLst/>
                </a:prstGeom>
                <a:solidFill>
                  <a:schemeClr val="bg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Rectangle 8"/>
                <p:cNvSpPr>
                  <a:spLocks noChangeArrowheads="1"/>
                </p:cNvSpPr>
                <p:nvPr/>
              </p:nvSpPr>
              <p:spPr bwMode="auto">
                <a:xfrm>
                  <a:off x="3667" y="520"/>
                  <a:ext cx="1584" cy="69"/>
                </a:xfrm>
                <a:prstGeom prst="rect">
                  <a:avLst/>
                </a:prstGeom>
                <a:solidFill>
                  <a:schemeClr val="bg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9"/>
                <p:cNvSpPr>
                  <a:spLocks noChangeArrowheads="1"/>
                </p:cNvSpPr>
                <p:nvPr/>
              </p:nvSpPr>
              <p:spPr bwMode="auto">
                <a:xfrm>
                  <a:off x="3619" y="316"/>
                  <a:ext cx="1679" cy="69"/>
                </a:xfrm>
                <a:prstGeom prst="rect">
                  <a:avLst/>
                </a:prstGeom>
                <a:gradFill rotWithShape="0">
                  <a:gsLst>
                    <a:gs pos="0">
                      <a:schemeClr val="bg2"/>
                    </a:gs>
                    <a:gs pos="50000">
                      <a:schemeClr val="bg2">
                        <a:gamma/>
                        <a:tint val="0"/>
                        <a:invGamma/>
                      </a:schemeClr>
                    </a:gs>
                    <a:gs pos="100000">
                      <a:schemeClr val="bg2"/>
                    </a:gs>
                  </a:gsLst>
                  <a:lin ang="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0"/>
                <p:cNvSpPr>
                  <a:spLocks noChangeArrowheads="1"/>
                </p:cNvSpPr>
                <p:nvPr/>
              </p:nvSpPr>
              <p:spPr bwMode="auto">
                <a:xfrm>
                  <a:off x="3619" y="452"/>
                  <a:ext cx="1679" cy="69"/>
                </a:xfrm>
                <a:prstGeom prst="rect">
                  <a:avLst/>
                </a:prstGeom>
                <a:gradFill rotWithShape="0">
                  <a:gsLst>
                    <a:gs pos="0">
                      <a:schemeClr val="bg2"/>
                    </a:gs>
                    <a:gs pos="50000">
                      <a:schemeClr val="bg2">
                        <a:gamma/>
                        <a:tint val="0"/>
                        <a:invGamma/>
                      </a:schemeClr>
                    </a:gs>
                    <a:gs pos="100000">
                      <a:schemeClr val="bg2"/>
                    </a:gs>
                  </a:gsLst>
                  <a:lin ang="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 name="Group 17"/>
            <p:cNvGrpSpPr>
              <a:grpSpLocks/>
            </p:cNvGrpSpPr>
            <p:nvPr/>
          </p:nvGrpSpPr>
          <p:grpSpPr bwMode="auto">
            <a:xfrm>
              <a:off x="4236" y="1031"/>
              <a:ext cx="446" cy="500"/>
              <a:chOff x="4273" y="1031"/>
              <a:chExt cx="446" cy="500"/>
            </a:xfrm>
          </p:grpSpPr>
          <p:sp>
            <p:nvSpPr>
              <p:cNvPr id="6" name="Oval 16"/>
              <p:cNvSpPr>
                <a:spLocks noChangeArrowheads="1"/>
              </p:cNvSpPr>
              <p:nvPr/>
            </p:nvSpPr>
            <p:spPr bwMode="auto">
              <a:xfrm>
                <a:off x="4273" y="1031"/>
                <a:ext cx="446" cy="500"/>
              </a:xfrm>
              <a:prstGeom prst="ellipse">
                <a:avLst/>
              </a:prstGeom>
              <a:gradFill rotWithShape="0">
                <a:gsLst>
                  <a:gs pos="0">
                    <a:srgbClr val="DDDDDD">
                      <a:gamma/>
                      <a:tint val="0"/>
                      <a:invGamma/>
                    </a:srgbClr>
                  </a:gs>
                  <a:gs pos="100000">
                    <a:srgbClr val="DDDDDD"/>
                  </a:gs>
                </a:gsLst>
                <a:path path="shape">
                  <a:fillToRect l="50000" t="50000" r="50000" b="50000"/>
                </a:path>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 name="Group 15"/>
              <p:cNvGrpSpPr>
                <a:grpSpLocks/>
              </p:cNvGrpSpPr>
              <p:nvPr/>
            </p:nvGrpSpPr>
            <p:grpSpPr bwMode="auto">
              <a:xfrm>
                <a:off x="4324" y="1109"/>
                <a:ext cx="345" cy="345"/>
                <a:chOff x="4330" y="1109"/>
                <a:chExt cx="345" cy="345"/>
              </a:xfrm>
            </p:grpSpPr>
            <p:sp>
              <p:nvSpPr>
                <p:cNvPr id="8" name="Oval 13"/>
                <p:cNvSpPr>
                  <a:spLocks noChangeArrowheads="1"/>
                </p:cNvSpPr>
                <p:nvPr/>
              </p:nvSpPr>
              <p:spPr bwMode="auto">
                <a:xfrm>
                  <a:off x="4358" y="1138"/>
                  <a:ext cx="288" cy="288"/>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14"/>
                <p:cNvSpPr>
                  <a:spLocks noChangeArrowheads="1"/>
                </p:cNvSpPr>
                <p:nvPr/>
              </p:nvSpPr>
              <p:spPr bwMode="auto">
                <a:xfrm>
                  <a:off x="4330" y="1109"/>
                  <a:ext cx="345" cy="34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8" name="Group 46"/>
          <p:cNvGrpSpPr>
            <a:grpSpLocks/>
          </p:cNvGrpSpPr>
          <p:nvPr/>
        </p:nvGrpSpPr>
        <p:grpSpPr bwMode="auto">
          <a:xfrm>
            <a:off x="4506913" y="3227388"/>
            <a:ext cx="2528887" cy="2487612"/>
            <a:chOff x="2673" y="1985"/>
            <a:chExt cx="1908" cy="1882"/>
          </a:xfrm>
        </p:grpSpPr>
        <p:grpSp>
          <p:nvGrpSpPr>
            <p:cNvPr id="19" name="Group 39"/>
            <p:cNvGrpSpPr>
              <a:grpSpLocks/>
            </p:cNvGrpSpPr>
            <p:nvPr/>
          </p:nvGrpSpPr>
          <p:grpSpPr bwMode="auto">
            <a:xfrm>
              <a:off x="3141" y="1985"/>
              <a:ext cx="1440" cy="1450"/>
              <a:chOff x="2681" y="2095"/>
              <a:chExt cx="1440" cy="1450"/>
            </a:xfrm>
          </p:grpSpPr>
          <p:sp>
            <p:nvSpPr>
              <p:cNvPr id="26" name="AutoShape 37"/>
              <p:cNvSpPr>
                <a:spLocks noChangeArrowheads="1"/>
              </p:cNvSpPr>
              <p:nvPr/>
            </p:nvSpPr>
            <p:spPr bwMode="auto">
              <a:xfrm flipH="1">
                <a:off x="2681" y="2095"/>
                <a:ext cx="1440" cy="1440"/>
              </a:xfrm>
              <a:custGeom>
                <a:avLst/>
                <a:gdLst>
                  <a:gd name="G0" fmla="+- 930 0 0"/>
                  <a:gd name="G1" fmla="+- 21600 0 930"/>
                  <a:gd name="G2" fmla="+- 21600 0 9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30" y="10800"/>
                    </a:moveTo>
                    <a:cubicBezTo>
                      <a:pt x="930" y="16251"/>
                      <a:pt x="5349" y="20670"/>
                      <a:pt x="10800" y="20670"/>
                    </a:cubicBezTo>
                    <a:cubicBezTo>
                      <a:pt x="16251" y="20670"/>
                      <a:pt x="20670" y="16251"/>
                      <a:pt x="20670" y="10800"/>
                    </a:cubicBezTo>
                    <a:cubicBezTo>
                      <a:pt x="20670" y="5349"/>
                      <a:pt x="16251" y="930"/>
                      <a:pt x="10800" y="930"/>
                    </a:cubicBezTo>
                    <a:cubicBezTo>
                      <a:pt x="5349" y="930"/>
                      <a:pt x="930" y="5349"/>
                      <a:pt x="930" y="10800"/>
                    </a:cubicBezTo>
                    <a:close/>
                  </a:path>
                </a:pathLst>
              </a:custGeom>
              <a:solidFill>
                <a:srgbClr val="808080"/>
              </a:solidFill>
              <a:ln w="28575">
                <a:round/>
                <a:headEnd/>
                <a:tailEnd/>
              </a:ln>
              <a:effectLst/>
              <a:scene3d>
                <a:camera prst="legacyObliqueFront">
                  <a:rot lat="1500000" lon="20099999" rev="0"/>
                </a:camera>
                <a:lightRig rig="legacyFlat4" dir="t"/>
              </a:scene3d>
              <a:sp3d extrusionH="100000" prstMaterial="legacyMetal">
                <a:bevelT w="13500" h="13500" prst="angle"/>
                <a:bevelB w="13500" h="13500" prst="angle"/>
                <a:extrusionClr>
                  <a:srgbClr val="EAEAEA"/>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7" name="Rectangle 38"/>
              <p:cNvSpPr>
                <a:spLocks noChangeArrowheads="1"/>
              </p:cNvSpPr>
              <p:nvPr/>
            </p:nvSpPr>
            <p:spPr bwMode="auto">
              <a:xfrm>
                <a:off x="3089" y="3287"/>
                <a:ext cx="129" cy="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 name="Group 40"/>
            <p:cNvGrpSpPr>
              <a:grpSpLocks/>
            </p:cNvGrpSpPr>
            <p:nvPr/>
          </p:nvGrpSpPr>
          <p:grpSpPr bwMode="auto">
            <a:xfrm>
              <a:off x="2777" y="2191"/>
              <a:ext cx="1440" cy="1450"/>
              <a:chOff x="2681" y="2095"/>
              <a:chExt cx="1440" cy="1450"/>
            </a:xfrm>
          </p:grpSpPr>
          <p:sp>
            <p:nvSpPr>
              <p:cNvPr id="24" name="AutoShape 41"/>
              <p:cNvSpPr>
                <a:spLocks noChangeArrowheads="1"/>
              </p:cNvSpPr>
              <p:nvPr/>
            </p:nvSpPr>
            <p:spPr bwMode="auto">
              <a:xfrm flipH="1">
                <a:off x="2681" y="2095"/>
                <a:ext cx="1440" cy="1440"/>
              </a:xfrm>
              <a:custGeom>
                <a:avLst/>
                <a:gdLst>
                  <a:gd name="G0" fmla="+- 930 0 0"/>
                  <a:gd name="G1" fmla="+- 21600 0 930"/>
                  <a:gd name="G2" fmla="+- 21600 0 9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30" y="10800"/>
                    </a:moveTo>
                    <a:cubicBezTo>
                      <a:pt x="930" y="16251"/>
                      <a:pt x="5349" y="20670"/>
                      <a:pt x="10800" y="20670"/>
                    </a:cubicBezTo>
                    <a:cubicBezTo>
                      <a:pt x="16251" y="20670"/>
                      <a:pt x="20670" y="16251"/>
                      <a:pt x="20670" y="10800"/>
                    </a:cubicBezTo>
                    <a:cubicBezTo>
                      <a:pt x="20670" y="5349"/>
                      <a:pt x="16251" y="930"/>
                      <a:pt x="10800" y="930"/>
                    </a:cubicBezTo>
                    <a:cubicBezTo>
                      <a:pt x="5349" y="930"/>
                      <a:pt x="930" y="5349"/>
                      <a:pt x="930" y="10800"/>
                    </a:cubicBezTo>
                    <a:close/>
                  </a:path>
                </a:pathLst>
              </a:custGeom>
              <a:solidFill>
                <a:srgbClr val="808080"/>
              </a:solidFill>
              <a:ln w="28575">
                <a:round/>
                <a:headEnd/>
                <a:tailEnd/>
              </a:ln>
              <a:effectLst/>
              <a:scene3d>
                <a:camera prst="legacyObliqueFront">
                  <a:rot lat="1500000" lon="20099999" rev="0"/>
                </a:camera>
                <a:lightRig rig="legacyFlat4" dir="t"/>
              </a:scene3d>
              <a:sp3d extrusionH="100000" prstMaterial="legacyMetal">
                <a:bevelT w="13500" h="13500" prst="angle"/>
                <a:bevelB w="13500" h="13500" prst="angle"/>
                <a:extrusionClr>
                  <a:srgbClr val="EAEAEA"/>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5" name="Rectangle 42"/>
              <p:cNvSpPr>
                <a:spLocks noChangeArrowheads="1"/>
              </p:cNvSpPr>
              <p:nvPr/>
            </p:nvSpPr>
            <p:spPr bwMode="auto">
              <a:xfrm>
                <a:off x="3089" y="3287"/>
                <a:ext cx="129" cy="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 name="Group 43"/>
            <p:cNvGrpSpPr>
              <a:grpSpLocks/>
            </p:cNvGrpSpPr>
            <p:nvPr/>
          </p:nvGrpSpPr>
          <p:grpSpPr bwMode="auto">
            <a:xfrm>
              <a:off x="2673" y="2417"/>
              <a:ext cx="1440" cy="1450"/>
              <a:chOff x="2681" y="2095"/>
              <a:chExt cx="1440" cy="1450"/>
            </a:xfrm>
          </p:grpSpPr>
          <p:sp>
            <p:nvSpPr>
              <p:cNvPr id="22" name="AutoShape 44"/>
              <p:cNvSpPr>
                <a:spLocks noChangeArrowheads="1"/>
              </p:cNvSpPr>
              <p:nvPr/>
            </p:nvSpPr>
            <p:spPr bwMode="auto">
              <a:xfrm flipH="1">
                <a:off x="2681" y="2095"/>
                <a:ext cx="1440" cy="1440"/>
              </a:xfrm>
              <a:custGeom>
                <a:avLst/>
                <a:gdLst>
                  <a:gd name="G0" fmla="+- 930 0 0"/>
                  <a:gd name="G1" fmla="+- 21600 0 930"/>
                  <a:gd name="G2" fmla="+- 21600 0 9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30" y="10800"/>
                    </a:moveTo>
                    <a:cubicBezTo>
                      <a:pt x="930" y="16251"/>
                      <a:pt x="5349" y="20670"/>
                      <a:pt x="10800" y="20670"/>
                    </a:cubicBezTo>
                    <a:cubicBezTo>
                      <a:pt x="16251" y="20670"/>
                      <a:pt x="20670" y="16251"/>
                      <a:pt x="20670" y="10800"/>
                    </a:cubicBezTo>
                    <a:cubicBezTo>
                      <a:pt x="20670" y="5349"/>
                      <a:pt x="16251" y="930"/>
                      <a:pt x="10800" y="930"/>
                    </a:cubicBezTo>
                    <a:cubicBezTo>
                      <a:pt x="5349" y="930"/>
                      <a:pt x="930" y="5349"/>
                      <a:pt x="930" y="10800"/>
                    </a:cubicBezTo>
                    <a:close/>
                  </a:path>
                </a:pathLst>
              </a:custGeom>
              <a:solidFill>
                <a:srgbClr val="808080"/>
              </a:solidFill>
              <a:ln w="28575">
                <a:round/>
                <a:headEnd/>
                <a:tailEnd/>
              </a:ln>
              <a:effectLst/>
              <a:scene3d>
                <a:camera prst="legacyObliqueFront">
                  <a:rot lat="1500000" lon="20099999" rev="0"/>
                </a:camera>
                <a:lightRig rig="legacyFlat4" dir="t"/>
              </a:scene3d>
              <a:sp3d extrusionH="100000" prstMaterial="legacyMetal">
                <a:bevelT w="13500" h="13500" prst="angle"/>
                <a:bevelB w="13500" h="13500" prst="angle"/>
                <a:extrusionClr>
                  <a:srgbClr val="EAEAEA"/>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3" name="Rectangle 45"/>
              <p:cNvSpPr>
                <a:spLocks noChangeArrowheads="1"/>
              </p:cNvSpPr>
              <p:nvPr/>
            </p:nvSpPr>
            <p:spPr bwMode="auto">
              <a:xfrm>
                <a:off x="3089" y="3287"/>
                <a:ext cx="129" cy="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8" name="TextBox 37"/>
          <p:cNvSpPr txBox="1">
            <a:spLocks noChangeArrowheads="1"/>
          </p:cNvSpPr>
          <p:nvPr/>
        </p:nvSpPr>
        <p:spPr bwMode="auto">
          <a:xfrm>
            <a:off x="-1" y="60960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PISTON RINGS &amp; LUBRICATION</a:t>
            </a:r>
            <a:endParaRPr lang="en-US" dirty="0">
              <a:latin typeface="Arial Black" pitchFamily="34" charset="0"/>
              <a:ea typeface="PMingLiU-ExtB" pitchFamily="18" charset="-120"/>
            </a:endParaRPr>
          </a:p>
        </p:txBody>
      </p:sp>
      <p:sp>
        <p:nvSpPr>
          <p:cNvPr id="28" name="Slide Number Placeholder 27"/>
          <p:cNvSpPr>
            <a:spLocks noGrp="1"/>
          </p:cNvSpPr>
          <p:nvPr>
            <p:ph type="sldNum" sz="quarter" idx="12"/>
          </p:nvPr>
        </p:nvSpPr>
        <p:spPr/>
        <p:txBody>
          <a:bodyPr/>
          <a:lstStyle/>
          <a:p>
            <a:fld id="{CC11E475-D131-4F27-8016-2BBF7932C95A}" type="slidenum">
              <a:rPr lang="en-US" smtClean="0"/>
              <a:t>33</a:t>
            </a:fld>
            <a:endParaRPr lang="en-US"/>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190" y="890588"/>
            <a:ext cx="3636667" cy="4725749"/>
          </a:xfrm>
          <a:prstGeom prst="rect">
            <a:avLst/>
          </a:prstGeom>
        </p:spPr>
      </p:pic>
      <p:sp>
        <p:nvSpPr>
          <p:cNvPr id="33" name="TextBox 32"/>
          <p:cNvSpPr txBox="1">
            <a:spLocks noChangeArrowheads="1"/>
          </p:cNvSpPr>
          <p:nvPr/>
        </p:nvSpPr>
        <p:spPr bwMode="auto">
          <a:xfrm>
            <a:off x="4522828" y="515034"/>
            <a:ext cx="865005" cy="64633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Ring Lands</a:t>
            </a:r>
            <a:endParaRPr lang="en-US" sz="1800" b="1" dirty="0">
              <a:latin typeface="Arial" pitchFamily="34" charset="0"/>
              <a:ea typeface="PMingLiU-ExtB" pitchFamily="18" charset="-120"/>
              <a:cs typeface="Arial" pitchFamily="34" charset="0"/>
            </a:endParaRPr>
          </a:p>
        </p:txBody>
      </p:sp>
      <p:cxnSp>
        <p:nvCxnSpPr>
          <p:cNvPr id="34" name="Straight Arrow Connector 33"/>
          <p:cNvCxnSpPr/>
          <p:nvPr/>
        </p:nvCxnSpPr>
        <p:spPr>
          <a:xfrm>
            <a:off x="5461210" y="619919"/>
            <a:ext cx="27340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441591" y="838200"/>
            <a:ext cx="27340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461210" y="1065213"/>
            <a:ext cx="27340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832369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PISTON RING INSTALLATION</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34</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199" y="304800"/>
            <a:ext cx="4464719" cy="5562600"/>
          </a:xfrm>
          <a:prstGeom prst="rect">
            <a:avLst/>
          </a:prstGeom>
        </p:spPr>
      </p:pic>
      <p:sp>
        <p:nvSpPr>
          <p:cNvPr id="9" name="TextBox 8"/>
          <p:cNvSpPr txBox="1">
            <a:spLocks noChangeArrowheads="1"/>
          </p:cNvSpPr>
          <p:nvPr/>
        </p:nvSpPr>
        <p:spPr bwMode="auto">
          <a:xfrm>
            <a:off x="4788409" y="2438400"/>
            <a:ext cx="2145791" cy="73866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Expander gap ends must point toward piston crown when assembled.</a:t>
            </a:r>
          </a:p>
        </p:txBody>
      </p:sp>
      <p:sp>
        <p:nvSpPr>
          <p:cNvPr id="8" name="TextBox 7"/>
          <p:cNvSpPr txBox="1">
            <a:spLocks noChangeArrowheads="1"/>
          </p:cNvSpPr>
          <p:nvPr/>
        </p:nvSpPr>
        <p:spPr bwMode="auto">
          <a:xfrm>
            <a:off x="457200" y="609600"/>
            <a:ext cx="3581399" cy="52322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When installing the compression rings, </a:t>
            </a:r>
            <a:r>
              <a:rPr lang="en-US" sz="1400" smtClean="0">
                <a:latin typeface="Arial" pitchFamily="34" charset="0"/>
                <a:ea typeface="PMingLiU-ExtB" pitchFamily="18" charset="-120"/>
                <a:cs typeface="Arial" pitchFamily="34" charset="0"/>
              </a:rPr>
              <a:t>the chamfers </a:t>
            </a:r>
            <a:r>
              <a:rPr lang="en-US" sz="1400" dirty="0" smtClean="0">
                <a:latin typeface="Arial" pitchFamily="34" charset="0"/>
                <a:ea typeface="PMingLiU-ExtB" pitchFamily="18" charset="-120"/>
                <a:cs typeface="Arial" pitchFamily="34" charset="0"/>
              </a:rPr>
              <a:t>must be oriented as shown.</a:t>
            </a:r>
          </a:p>
        </p:txBody>
      </p:sp>
      <p:sp>
        <p:nvSpPr>
          <p:cNvPr id="1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0924132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428" y="1209707"/>
            <a:ext cx="4933644" cy="3846777"/>
          </a:xfrm>
          <a:prstGeom prst="rect">
            <a:avLst/>
          </a:prstGeom>
        </p:spPr>
      </p:pic>
      <p:cxnSp>
        <p:nvCxnSpPr>
          <p:cNvPr id="6" name="Straight Arrow Connector 5"/>
          <p:cNvCxnSpPr/>
          <p:nvPr/>
        </p:nvCxnSpPr>
        <p:spPr>
          <a:xfrm>
            <a:off x="2286000" y="1371600"/>
            <a:ext cx="9144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a:spLocks noChangeArrowheads="1"/>
          </p:cNvSpPr>
          <p:nvPr/>
        </p:nvSpPr>
        <p:spPr bwMode="auto">
          <a:xfrm>
            <a:off x="2438400" y="1066800"/>
            <a:ext cx="533400" cy="25391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50" dirty="0" smtClean="0">
                <a:latin typeface="Arial" pitchFamily="34" charset="0"/>
                <a:ea typeface="PMingLiU-ExtB" pitchFamily="18" charset="-120"/>
                <a:cs typeface="Arial" pitchFamily="34" charset="0"/>
              </a:rPr>
              <a:t>OUT</a:t>
            </a:r>
            <a:endParaRPr lang="en-US" sz="1050" dirty="0">
              <a:latin typeface="Arial" pitchFamily="34" charset="0"/>
              <a:ea typeface="PMingLiU-ExtB" pitchFamily="18" charset="-120"/>
              <a:cs typeface="Arial" pitchFamily="34" charset="0"/>
            </a:endParaRPr>
          </a:p>
        </p:txBody>
      </p:sp>
      <p:sp>
        <p:nvSpPr>
          <p:cNvPr id="8" name="TextBox 7"/>
          <p:cNvSpPr txBox="1">
            <a:spLocks noChangeArrowheads="1"/>
          </p:cNvSpPr>
          <p:nvPr/>
        </p:nvSpPr>
        <p:spPr bwMode="auto">
          <a:xfrm>
            <a:off x="0" y="57150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COMMON PISTON RING </a:t>
            </a:r>
          </a:p>
          <a:p>
            <a:pPr algn="ctr" eaLnBrk="1" hangingPunct="1"/>
            <a:r>
              <a:rPr lang="en-US" dirty="0" smtClean="0">
                <a:latin typeface="Arial Black" pitchFamily="34" charset="0"/>
                <a:ea typeface="PMingLiU-ExtB" pitchFamily="18" charset="-120"/>
              </a:rPr>
              <a:t>ORIENTATION</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35</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09755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COMMON PISTON RING PACKAGES</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36</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803" y="304800"/>
            <a:ext cx="6736394" cy="5728023"/>
          </a:xfrm>
          <a:prstGeom prst="rect">
            <a:avLst/>
          </a:prstGeom>
        </p:spPr>
      </p:pic>
      <p:sp>
        <p:nvSpPr>
          <p:cNvPr id="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6358597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63960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dirty="0">
              <a:latin typeface="Arial Black" pitchFamily="34" charset="0"/>
              <a:ea typeface="PMingLiU-ExtB" pitchFamily="18" charset="-120"/>
            </a:endParaRPr>
          </a:p>
        </p:txBody>
      </p:sp>
      <p:sp>
        <p:nvSpPr>
          <p:cNvPr id="6" name="TextBox 5"/>
          <p:cNvSpPr txBox="1">
            <a:spLocks noChangeArrowheads="1"/>
          </p:cNvSpPr>
          <p:nvPr/>
        </p:nvSpPr>
        <p:spPr bwMode="auto">
          <a:xfrm>
            <a:off x="-1" y="61722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VALVES</a:t>
            </a:r>
            <a:endParaRPr lang="en-US" dirty="0">
              <a:latin typeface="Arial Black" pitchFamily="34" charset="0"/>
              <a:ea typeface="PMingLiU-ExtB" pitchFamily="18" charset="-120"/>
            </a:endParaRPr>
          </a:p>
        </p:txBody>
      </p:sp>
      <p:sp>
        <p:nvSpPr>
          <p:cNvPr id="4" name="Slide Number Placeholder 3"/>
          <p:cNvSpPr>
            <a:spLocks noGrp="1"/>
          </p:cNvSpPr>
          <p:nvPr>
            <p:ph type="sldNum" sz="quarter" idx="12"/>
          </p:nvPr>
        </p:nvSpPr>
        <p:spPr/>
        <p:txBody>
          <a:bodyPr/>
          <a:lstStyle/>
          <a:p>
            <a:fld id="{CC11E475-D131-4F27-8016-2BBF7932C95A}" type="slidenum">
              <a:rPr lang="en-US" smtClean="0"/>
              <a:t>37</a:t>
            </a:fld>
            <a:endParaRPr lang="en-US"/>
          </a:p>
        </p:txBody>
      </p:sp>
      <p:pic>
        <p:nvPicPr>
          <p:cNvPr id="7" name="Picture 2" descr="M:\ALL\DonKoloski\Ce3017-overheads2\jpg\3017-1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398" y="704849"/>
            <a:ext cx="3959003" cy="54768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54398" y="304800"/>
            <a:ext cx="950802" cy="307777"/>
          </a:xfrm>
          <a:prstGeom prst="rect">
            <a:avLst/>
          </a:prstGeom>
          <a:noFill/>
        </p:spPr>
        <p:txBody>
          <a:bodyPr wrap="square" rtlCol="0">
            <a:spAutoFit/>
          </a:bodyPr>
          <a:lstStyle/>
          <a:p>
            <a:r>
              <a:rPr lang="en-US" sz="1400" b="1" dirty="0" smtClean="0">
                <a:latin typeface="Arial" pitchFamily="34" charset="0"/>
                <a:cs typeface="Arial" pitchFamily="34" charset="0"/>
              </a:rPr>
              <a:t>1. HEAD</a:t>
            </a:r>
            <a:endParaRPr lang="en-US" sz="1400" b="1" dirty="0">
              <a:latin typeface="Arial" pitchFamily="34" charset="0"/>
              <a:cs typeface="Arial" pitchFamily="34" charset="0"/>
            </a:endParaRPr>
          </a:p>
        </p:txBody>
      </p:sp>
      <p:cxnSp>
        <p:nvCxnSpPr>
          <p:cNvPr id="10" name="Straight Arrow Connector 9"/>
          <p:cNvCxnSpPr/>
          <p:nvPr/>
        </p:nvCxnSpPr>
        <p:spPr>
          <a:xfrm>
            <a:off x="3429000" y="458688"/>
            <a:ext cx="381000" cy="1538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18550" y="612577"/>
            <a:ext cx="1325250" cy="307777"/>
          </a:xfrm>
          <a:prstGeom prst="rect">
            <a:avLst/>
          </a:prstGeom>
          <a:noFill/>
        </p:spPr>
        <p:txBody>
          <a:bodyPr wrap="square" rtlCol="0">
            <a:spAutoFit/>
          </a:bodyPr>
          <a:lstStyle/>
          <a:p>
            <a:r>
              <a:rPr lang="en-US" sz="1400" b="1" dirty="0" smtClean="0">
                <a:latin typeface="Arial" pitchFamily="34" charset="0"/>
                <a:cs typeface="Arial" pitchFamily="34" charset="0"/>
              </a:rPr>
              <a:t>2. MARGIN</a:t>
            </a:r>
            <a:endParaRPr lang="en-US" sz="1400" b="1" dirty="0">
              <a:latin typeface="Arial" pitchFamily="34" charset="0"/>
              <a:cs typeface="Arial" pitchFamily="34" charset="0"/>
            </a:endParaRPr>
          </a:p>
        </p:txBody>
      </p:sp>
      <p:cxnSp>
        <p:nvCxnSpPr>
          <p:cNvPr id="13" name="Straight Arrow Connector 12"/>
          <p:cNvCxnSpPr>
            <a:stCxn id="12" idx="1"/>
          </p:cNvCxnSpPr>
          <p:nvPr/>
        </p:nvCxnSpPr>
        <p:spPr>
          <a:xfrm flipH="1">
            <a:off x="5715000" y="766466"/>
            <a:ext cx="503550" cy="363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19175" y="918865"/>
            <a:ext cx="1325250" cy="307777"/>
          </a:xfrm>
          <a:prstGeom prst="rect">
            <a:avLst/>
          </a:prstGeom>
          <a:noFill/>
        </p:spPr>
        <p:txBody>
          <a:bodyPr wrap="square" rtlCol="0">
            <a:spAutoFit/>
          </a:bodyPr>
          <a:lstStyle/>
          <a:p>
            <a:r>
              <a:rPr lang="en-US" sz="1400" b="1" dirty="0" smtClean="0">
                <a:latin typeface="Arial" pitchFamily="34" charset="0"/>
                <a:cs typeface="Arial" pitchFamily="34" charset="0"/>
              </a:rPr>
              <a:t>3. FACE</a:t>
            </a:r>
            <a:endParaRPr lang="en-US" sz="1400" b="1" dirty="0">
              <a:latin typeface="Arial" pitchFamily="34" charset="0"/>
              <a:cs typeface="Arial" pitchFamily="34" charset="0"/>
            </a:endParaRPr>
          </a:p>
        </p:txBody>
      </p:sp>
      <p:cxnSp>
        <p:nvCxnSpPr>
          <p:cNvPr id="20" name="Straight Arrow Connector 19"/>
          <p:cNvCxnSpPr>
            <a:stCxn id="19" idx="1"/>
          </p:cNvCxnSpPr>
          <p:nvPr/>
        </p:nvCxnSpPr>
        <p:spPr>
          <a:xfrm flipH="1" flipV="1">
            <a:off x="5615625" y="1031677"/>
            <a:ext cx="503550" cy="410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44998" y="1981200"/>
            <a:ext cx="950802" cy="307777"/>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4. SEAT</a:t>
            </a:r>
            <a:endParaRPr lang="en-US" sz="1400" b="1" dirty="0">
              <a:solidFill>
                <a:schemeClr val="bg1"/>
              </a:solidFill>
              <a:latin typeface="Arial" pitchFamily="34" charset="0"/>
              <a:cs typeface="Arial" pitchFamily="34" charset="0"/>
            </a:endParaRPr>
          </a:p>
        </p:txBody>
      </p:sp>
      <p:cxnSp>
        <p:nvCxnSpPr>
          <p:cNvPr id="24" name="Straight Arrow Connector 23"/>
          <p:cNvCxnSpPr/>
          <p:nvPr/>
        </p:nvCxnSpPr>
        <p:spPr>
          <a:xfrm flipV="1">
            <a:off x="3952026" y="1676400"/>
            <a:ext cx="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895600" y="2667000"/>
            <a:ext cx="950802"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5. VALVE</a:t>
            </a:r>
          </a:p>
          <a:p>
            <a:r>
              <a:rPr lang="en-US" sz="1400" b="1" dirty="0" smtClean="0">
                <a:solidFill>
                  <a:schemeClr val="bg1"/>
                </a:solidFill>
                <a:latin typeface="Arial" pitchFamily="34" charset="0"/>
                <a:cs typeface="Arial" pitchFamily="34" charset="0"/>
              </a:rPr>
              <a:t>    GUIDE</a:t>
            </a:r>
            <a:endParaRPr lang="en-US" sz="1400" b="1" dirty="0">
              <a:solidFill>
                <a:schemeClr val="bg1"/>
              </a:solidFill>
              <a:latin typeface="Arial" pitchFamily="34" charset="0"/>
              <a:cs typeface="Arial" pitchFamily="34" charset="0"/>
            </a:endParaRPr>
          </a:p>
        </p:txBody>
      </p:sp>
      <p:cxnSp>
        <p:nvCxnSpPr>
          <p:cNvPr id="30" name="Straight Arrow Connector 29"/>
          <p:cNvCxnSpPr/>
          <p:nvPr/>
        </p:nvCxnSpPr>
        <p:spPr>
          <a:xfrm>
            <a:off x="3810000" y="2895600"/>
            <a:ext cx="399201" cy="263099"/>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91999" y="5638800"/>
            <a:ext cx="950802" cy="307777"/>
          </a:xfrm>
          <a:prstGeom prst="rect">
            <a:avLst/>
          </a:prstGeom>
          <a:noFill/>
        </p:spPr>
        <p:txBody>
          <a:bodyPr wrap="square" rtlCol="0">
            <a:spAutoFit/>
          </a:bodyPr>
          <a:lstStyle/>
          <a:p>
            <a:r>
              <a:rPr lang="en-US" sz="1400" b="1" dirty="0" smtClean="0">
                <a:latin typeface="Arial" pitchFamily="34" charset="0"/>
                <a:cs typeface="Arial" pitchFamily="34" charset="0"/>
              </a:rPr>
              <a:t>6. STEM</a:t>
            </a:r>
            <a:endParaRPr lang="en-US" sz="1400" b="1" dirty="0">
              <a:latin typeface="Arial" pitchFamily="34" charset="0"/>
              <a:cs typeface="Arial" pitchFamily="34" charset="0"/>
            </a:endParaRPr>
          </a:p>
        </p:txBody>
      </p:sp>
      <p:cxnSp>
        <p:nvCxnSpPr>
          <p:cNvPr id="34" name="Straight Arrow Connector 33"/>
          <p:cNvCxnSpPr>
            <a:stCxn id="33" idx="1"/>
          </p:cNvCxnSpPr>
          <p:nvPr/>
        </p:nvCxnSpPr>
        <p:spPr>
          <a:xfrm flipH="1" flipV="1">
            <a:off x="4953000" y="5792688"/>
            <a:ext cx="43899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4203134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0"/>
            <a:ext cx="4760872" cy="6258674"/>
          </a:xfrm>
          <a:prstGeom prst="rect">
            <a:avLst/>
          </a:prstGeom>
        </p:spPr>
      </p:pic>
      <p:sp>
        <p:nvSpPr>
          <p:cNvPr id="7" name="TextBox 6"/>
          <p:cNvSpPr txBox="1">
            <a:spLocks noChangeArrowheads="1"/>
          </p:cNvSpPr>
          <p:nvPr/>
        </p:nvSpPr>
        <p:spPr bwMode="auto">
          <a:xfrm>
            <a:off x="-1" y="61722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VALVES</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38</a:t>
            </a:fld>
            <a:endParaRPr lang="en-US"/>
          </a:p>
        </p:txBody>
      </p:sp>
      <p:sp>
        <p:nvSpPr>
          <p:cNvPr id="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680560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LL\DonKoloski\Ce3017-overheads2\jpg\3017-1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19" y="457690"/>
            <a:ext cx="4292581" cy="593834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a:spLocks noChangeArrowheads="1"/>
          </p:cNvSpPr>
          <p:nvPr/>
        </p:nvSpPr>
        <p:spPr bwMode="auto">
          <a:xfrm>
            <a:off x="-1" y="60960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VALVES</a:t>
            </a:r>
            <a:endParaRPr lang="en-US" dirty="0">
              <a:latin typeface="Arial Black" pitchFamily="34" charset="0"/>
              <a:ea typeface="PMingLiU-ExtB" pitchFamily="18" charset="-120"/>
            </a:endParaRPr>
          </a:p>
        </p:txBody>
      </p:sp>
      <p:sp>
        <p:nvSpPr>
          <p:cNvPr id="38" name="TextBox 37"/>
          <p:cNvSpPr txBox="1"/>
          <p:nvPr/>
        </p:nvSpPr>
        <p:spPr>
          <a:xfrm>
            <a:off x="7139782" y="1000780"/>
            <a:ext cx="990600" cy="523220"/>
          </a:xfrm>
          <a:prstGeom prst="rect">
            <a:avLst/>
          </a:prstGeom>
          <a:noFill/>
        </p:spPr>
        <p:txBody>
          <a:bodyPr wrap="square" rtlCol="0">
            <a:spAutoFit/>
          </a:bodyPr>
          <a:lstStyle/>
          <a:p>
            <a:r>
              <a:rPr lang="en-US" sz="1400" b="1" dirty="0" smtClean="0">
                <a:latin typeface="Arial" pitchFamily="34" charset="0"/>
                <a:cs typeface="Arial" pitchFamily="34" charset="0"/>
              </a:rPr>
              <a:t>VALVE SEAT</a:t>
            </a:r>
            <a:endParaRPr lang="en-US" sz="1400" b="1" dirty="0">
              <a:latin typeface="Arial" pitchFamily="34" charset="0"/>
              <a:cs typeface="Arial" pitchFamily="34" charset="0"/>
            </a:endParaRPr>
          </a:p>
        </p:txBody>
      </p:sp>
      <p:cxnSp>
        <p:nvCxnSpPr>
          <p:cNvPr id="40" name="Straight Arrow Connector 39"/>
          <p:cNvCxnSpPr/>
          <p:nvPr/>
        </p:nvCxnSpPr>
        <p:spPr>
          <a:xfrm flipH="1">
            <a:off x="5562600" y="1262390"/>
            <a:ext cx="153511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029580" y="2446407"/>
            <a:ext cx="990600" cy="523220"/>
          </a:xfrm>
          <a:prstGeom prst="rect">
            <a:avLst/>
          </a:prstGeom>
          <a:noFill/>
        </p:spPr>
        <p:txBody>
          <a:bodyPr wrap="square" rtlCol="0">
            <a:spAutoFit/>
          </a:bodyPr>
          <a:lstStyle/>
          <a:p>
            <a:r>
              <a:rPr lang="en-US" sz="1400" b="1" dirty="0" smtClean="0">
                <a:latin typeface="Arial" pitchFamily="34" charset="0"/>
                <a:cs typeface="Arial" pitchFamily="34" charset="0"/>
              </a:rPr>
              <a:t>VALVE STEM</a:t>
            </a:r>
            <a:endParaRPr lang="en-US" sz="1400" b="1" dirty="0">
              <a:latin typeface="Arial" pitchFamily="34" charset="0"/>
              <a:cs typeface="Arial" pitchFamily="34" charset="0"/>
            </a:endParaRPr>
          </a:p>
        </p:txBody>
      </p:sp>
      <p:cxnSp>
        <p:nvCxnSpPr>
          <p:cNvPr id="43" name="Straight Arrow Connector 42"/>
          <p:cNvCxnSpPr/>
          <p:nvPr/>
        </p:nvCxnSpPr>
        <p:spPr>
          <a:xfrm flipH="1">
            <a:off x="4495800" y="2708017"/>
            <a:ext cx="249171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334380" y="4044950"/>
            <a:ext cx="990600" cy="523220"/>
          </a:xfrm>
          <a:prstGeom prst="rect">
            <a:avLst/>
          </a:prstGeom>
          <a:noFill/>
        </p:spPr>
        <p:txBody>
          <a:bodyPr wrap="square" rtlCol="0">
            <a:spAutoFit/>
          </a:bodyPr>
          <a:lstStyle/>
          <a:p>
            <a:r>
              <a:rPr lang="en-US" sz="1400" b="1" dirty="0" smtClean="0">
                <a:latin typeface="Arial" pitchFamily="34" charset="0"/>
                <a:cs typeface="Arial" pitchFamily="34" charset="0"/>
              </a:rPr>
              <a:t>VALVE GUIDE</a:t>
            </a:r>
            <a:endParaRPr lang="en-US" sz="1400" b="1" dirty="0">
              <a:latin typeface="Arial" pitchFamily="34" charset="0"/>
              <a:cs typeface="Arial" pitchFamily="34" charset="0"/>
            </a:endParaRPr>
          </a:p>
        </p:txBody>
      </p:sp>
      <p:cxnSp>
        <p:nvCxnSpPr>
          <p:cNvPr id="46" name="Straight Arrow Connector 45"/>
          <p:cNvCxnSpPr/>
          <p:nvPr/>
        </p:nvCxnSpPr>
        <p:spPr>
          <a:xfrm flipH="1">
            <a:off x="4800600" y="4306560"/>
            <a:ext cx="249171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09600" y="4730750"/>
            <a:ext cx="1143000" cy="523220"/>
          </a:xfrm>
          <a:prstGeom prst="rect">
            <a:avLst/>
          </a:prstGeom>
          <a:noFill/>
        </p:spPr>
        <p:txBody>
          <a:bodyPr wrap="square" rtlCol="0">
            <a:spAutoFit/>
          </a:bodyPr>
          <a:lstStyle/>
          <a:p>
            <a:r>
              <a:rPr lang="en-US" sz="1400" b="1" dirty="0" smtClean="0">
                <a:latin typeface="Arial" pitchFamily="34" charset="0"/>
                <a:cs typeface="Arial" pitchFamily="34" charset="0"/>
              </a:rPr>
              <a:t>CYLINDER BLOCK</a:t>
            </a:r>
            <a:endParaRPr lang="en-US" sz="1400" b="1" dirty="0">
              <a:latin typeface="Arial" pitchFamily="34" charset="0"/>
              <a:cs typeface="Arial" pitchFamily="34" charset="0"/>
            </a:endParaRPr>
          </a:p>
        </p:txBody>
      </p:sp>
      <p:sp>
        <p:nvSpPr>
          <p:cNvPr id="48" name="TextBox 47"/>
          <p:cNvSpPr txBox="1"/>
          <p:nvPr/>
        </p:nvSpPr>
        <p:spPr>
          <a:xfrm>
            <a:off x="685800" y="3012609"/>
            <a:ext cx="838200" cy="523220"/>
          </a:xfrm>
          <a:prstGeom prst="rect">
            <a:avLst/>
          </a:prstGeom>
          <a:noFill/>
        </p:spPr>
        <p:txBody>
          <a:bodyPr wrap="square" rtlCol="0">
            <a:spAutoFit/>
          </a:bodyPr>
          <a:lstStyle/>
          <a:p>
            <a:r>
              <a:rPr lang="en-US" sz="1400" b="1" dirty="0" smtClean="0">
                <a:latin typeface="Arial" pitchFamily="34" charset="0"/>
                <a:cs typeface="Arial" pitchFamily="34" charset="0"/>
              </a:rPr>
              <a:t>INTAKE PORT</a:t>
            </a:r>
            <a:endParaRPr lang="en-US" sz="1400" b="1" dirty="0">
              <a:latin typeface="Arial" pitchFamily="34" charset="0"/>
              <a:cs typeface="Arial" pitchFamily="34" charset="0"/>
            </a:endParaRPr>
          </a:p>
        </p:txBody>
      </p:sp>
      <p:cxnSp>
        <p:nvCxnSpPr>
          <p:cNvPr id="50" name="Straight Arrow Connector 49"/>
          <p:cNvCxnSpPr>
            <a:stCxn id="48" idx="3"/>
          </p:cNvCxnSpPr>
          <p:nvPr/>
        </p:nvCxnSpPr>
        <p:spPr>
          <a:xfrm>
            <a:off x="1524000" y="3274219"/>
            <a:ext cx="1676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676400" y="5035550"/>
            <a:ext cx="15240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CC11E475-D131-4F27-8016-2BBF7932C95A}" type="slidenum">
              <a:rPr lang="en-US" smtClean="0"/>
              <a:t>39</a:t>
            </a:fld>
            <a:endParaRPr lang="en-US"/>
          </a:p>
        </p:txBody>
      </p:sp>
      <p:sp>
        <p:nvSpPr>
          <p:cNvPr id="1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945357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2. Compression Stroke</a:t>
            </a:r>
            <a:endParaRPr lang="en-US" sz="1800" dirty="0">
              <a:latin typeface="Arial Black" pitchFamily="34" charset="0"/>
              <a:ea typeface="PMingLiU-ExtB" pitchFamily="18" charset="-120"/>
            </a:endParaRPr>
          </a:p>
        </p:txBody>
      </p:sp>
      <p:sp>
        <p:nvSpPr>
          <p:cNvPr id="10" name="TextBox 9"/>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L-HEAD</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756" y="533400"/>
            <a:ext cx="4814844" cy="4876800"/>
          </a:xfrm>
          <a:prstGeom prst="rect">
            <a:avLst/>
          </a:prstGeom>
        </p:spPr>
      </p:pic>
      <p:sp>
        <p:nvSpPr>
          <p:cNvPr id="5" name="TextBox 4"/>
          <p:cNvSpPr txBox="1"/>
          <p:nvPr/>
        </p:nvSpPr>
        <p:spPr>
          <a:xfrm>
            <a:off x="1981200" y="6596390"/>
            <a:ext cx="5410200" cy="261610"/>
          </a:xfrm>
          <a:prstGeom prst="rect">
            <a:avLst/>
          </a:prstGeom>
          <a:solidFill>
            <a:schemeClr val="bg1"/>
          </a:solidFill>
        </p:spPr>
        <p:txBody>
          <a:bodyPr wrap="square" rtlCol="0">
            <a:spAutoFit/>
          </a:bodyPr>
          <a:lstStyle/>
          <a:p>
            <a:endParaRPr lang="en-US" sz="1100" dirty="0"/>
          </a:p>
        </p:txBody>
      </p:sp>
      <p:sp>
        <p:nvSpPr>
          <p:cNvPr id="6" name="Slide Number Placeholder 5"/>
          <p:cNvSpPr>
            <a:spLocks noGrp="1"/>
          </p:cNvSpPr>
          <p:nvPr>
            <p:ph type="sldNum" sz="quarter" idx="12"/>
          </p:nvPr>
        </p:nvSpPr>
        <p:spPr/>
        <p:txBody>
          <a:bodyPr/>
          <a:lstStyle/>
          <a:p>
            <a:fld id="{CC11E475-D131-4F27-8016-2BBF7932C95A}" type="slidenum">
              <a:rPr lang="en-US" smtClean="0"/>
              <a:t>4</a:t>
            </a:fld>
            <a:endParaRPr lang="en-US"/>
          </a:p>
        </p:txBody>
      </p:sp>
      <p:sp>
        <p:nvSpPr>
          <p:cNvPr id="7"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209308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4" descr="E:\VALV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916086"/>
            <a:ext cx="7753844" cy="500846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a:spLocks noChangeArrowheads="1"/>
          </p:cNvSpPr>
          <p:nvPr/>
        </p:nvSpPr>
        <p:spPr bwMode="auto">
          <a:xfrm>
            <a:off x="-1" y="60960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VALVES</a:t>
            </a:r>
            <a:endParaRPr lang="en-US" dirty="0">
              <a:latin typeface="Arial Black" pitchFamily="34" charset="0"/>
              <a:ea typeface="PMingLiU-ExtB" pitchFamily="18" charset="-120"/>
            </a:endParaRPr>
          </a:p>
        </p:txBody>
      </p:sp>
      <p:sp>
        <p:nvSpPr>
          <p:cNvPr id="64" name="TextBox 63"/>
          <p:cNvSpPr txBox="1"/>
          <p:nvPr/>
        </p:nvSpPr>
        <p:spPr>
          <a:xfrm>
            <a:off x="2191418" y="5039380"/>
            <a:ext cx="781369" cy="523220"/>
          </a:xfrm>
          <a:prstGeom prst="rect">
            <a:avLst/>
          </a:prstGeom>
          <a:noFill/>
        </p:spPr>
        <p:txBody>
          <a:bodyPr wrap="square" rtlCol="0">
            <a:spAutoFit/>
          </a:bodyPr>
          <a:lstStyle/>
          <a:p>
            <a:r>
              <a:rPr lang="en-US" sz="1400" b="1" dirty="0" smtClean="0">
                <a:latin typeface="Arial" pitchFamily="34" charset="0"/>
                <a:cs typeface="Arial" pitchFamily="34" charset="0"/>
              </a:rPr>
              <a:t>VALVE STEM</a:t>
            </a:r>
            <a:endParaRPr lang="en-US" sz="1400" b="1" dirty="0">
              <a:latin typeface="Arial" pitchFamily="34" charset="0"/>
              <a:cs typeface="Arial" pitchFamily="34" charset="0"/>
            </a:endParaRPr>
          </a:p>
        </p:txBody>
      </p:sp>
      <p:cxnSp>
        <p:nvCxnSpPr>
          <p:cNvPr id="65" name="Straight Arrow Connector 64"/>
          <p:cNvCxnSpPr/>
          <p:nvPr/>
        </p:nvCxnSpPr>
        <p:spPr>
          <a:xfrm>
            <a:off x="3074068" y="5287254"/>
            <a:ext cx="147660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553200" y="1348770"/>
            <a:ext cx="812132" cy="523220"/>
          </a:xfrm>
          <a:prstGeom prst="rect">
            <a:avLst/>
          </a:prstGeom>
          <a:noFill/>
        </p:spPr>
        <p:txBody>
          <a:bodyPr wrap="square" rtlCol="0">
            <a:spAutoFit/>
          </a:bodyPr>
          <a:lstStyle/>
          <a:p>
            <a:r>
              <a:rPr lang="en-US" sz="1400" b="1" dirty="0" smtClean="0">
                <a:latin typeface="Arial" pitchFamily="34" charset="0"/>
                <a:cs typeface="Arial" pitchFamily="34" charset="0"/>
              </a:rPr>
              <a:t>VALVE SEAT</a:t>
            </a:r>
            <a:endParaRPr lang="en-US" sz="1400" b="1" dirty="0">
              <a:latin typeface="Arial" pitchFamily="34" charset="0"/>
              <a:cs typeface="Arial" pitchFamily="34" charset="0"/>
            </a:endParaRPr>
          </a:p>
        </p:txBody>
      </p:sp>
      <p:cxnSp>
        <p:nvCxnSpPr>
          <p:cNvPr id="68" name="Straight Arrow Connector 67"/>
          <p:cNvCxnSpPr/>
          <p:nvPr/>
        </p:nvCxnSpPr>
        <p:spPr>
          <a:xfrm>
            <a:off x="6858000" y="1872258"/>
            <a:ext cx="0" cy="5193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973806" y="3243590"/>
            <a:ext cx="1107452" cy="523220"/>
          </a:xfrm>
          <a:prstGeom prst="rect">
            <a:avLst/>
          </a:prstGeom>
          <a:noFill/>
          <a:effectLst>
            <a:glow rad="63500">
              <a:schemeClr val="accent2">
                <a:satMod val="175000"/>
                <a:alpha val="40000"/>
              </a:schemeClr>
            </a:glow>
          </a:effectLst>
        </p:spPr>
        <p:txBody>
          <a:bodyPr wrap="square" rtlCol="0">
            <a:spAutoFit/>
          </a:bodyPr>
          <a:lstStyle/>
          <a:p>
            <a:r>
              <a:rPr lang="en-US" sz="1400" b="1" dirty="0" smtClean="0">
                <a:latin typeface="Arial" pitchFamily="34" charset="0"/>
                <a:cs typeface="Arial" pitchFamily="34" charset="0"/>
              </a:rPr>
              <a:t>CYLINDER BLOCK</a:t>
            </a:r>
            <a:endParaRPr lang="en-US" sz="1400" b="1" dirty="0">
              <a:latin typeface="Arial" pitchFamily="34" charset="0"/>
              <a:cs typeface="Arial" pitchFamily="34" charset="0"/>
            </a:endParaRPr>
          </a:p>
        </p:txBody>
      </p:sp>
      <p:sp>
        <p:nvSpPr>
          <p:cNvPr id="71" name="TextBox 70"/>
          <p:cNvSpPr txBox="1"/>
          <p:nvPr/>
        </p:nvSpPr>
        <p:spPr>
          <a:xfrm>
            <a:off x="1195793" y="301823"/>
            <a:ext cx="1395007" cy="307777"/>
          </a:xfrm>
          <a:prstGeom prst="rect">
            <a:avLst/>
          </a:prstGeom>
          <a:noFill/>
        </p:spPr>
        <p:txBody>
          <a:bodyPr wrap="square" rtlCol="0">
            <a:spAutoFit/>
          </a:bodyPr>
          <a:lstStyle/>
          <a:p>
            <a:r>
              <a:rPr lang="en-US" sz="1400" b="1" dirty="0" smtClean="0">
                <a:latin typeface="Arial" pitchFamily="34" charset="0"/>
                <a:cs typeface="Arial" pitchFamily="34" charset="0"/>
              </a:rPr>
              <a:t>VALVE  HEAD</a:t>
            </a:r>
            <a:endParaRPr lang="en-US" sz="1400" b="1" dirty="0">
              <a:latin typeface="Arial" pitchFamily="34" charset="0"/>
              <a:cs typeface="Arial" pitchFamily="34" charset="0"/>
            </a:endParaRPr>
          </a:p>
        </p:txBody>
      </p:sp>
      <p:cxnSp>
        <p:nvCxnSpPr>
          <p:cNvPr id="73" name="Straight Connector 72"/>
          <p:cNvCxnSpPr/>
          <p:nvPr/>
        </p:nvCxnSpPr>
        <p:spPr>
          <a:xfrm>
            <a:off x="2667000" y="457200"/>
            <a:ext cx="16234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293268" y="455711"/>
            <a:ext cx="0" cy="4134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914400" y="875932"/>
            <a:ext cx="990106" cy="307777"/>
          </a:xfrm>
          <a:prstGeom prst="rect">
            <a:avLst/>
          </a:prstGeom>
          <a:noFill/>
        </p:spPr>
        <p:txBody>
          <a:bodyPr wrap="square" rtlCol="0">
            <a:spAutoFit/>
          </a:bodyPr>
          <a:lstStyle/>
          <a:p>
            <a:r>
              <a:rPr lang="en-US" sz="1400" b="1" dirty="0" smtClean="0">
                <a:latin typeface="Arial" pitchFamily="34" charset="0"/>
                <a:cs typeface="Arial" pitchFamily="34" charset="0"/>
              </a:rPr>
              <a:t>MARGIN</a:t>
            </a:r>
            <a:endParaRPr lang="en-US" sz="1400" b="1" dirty="0">
              <a:latin typeface="Arial" pitchFamily="34" charset="0"/>
              <a:cs typeface="Arial" pitchFamily="34" charset="0"/>
            </a:endParaRPr>
          </a:p>
        </p:txBody>
      </p:sp>
      <p:cxnSp>
        <p:nvCxnSpPr>
          <p:cNvPr id="76" name="Straight Arrow Connector 75"/>
          <p:cNvCxnSpPr/>
          <p:nvPr/>
        </p:nvCxnSpPr>
        <p:spPr>
          <a:xfrm>
            <a:off x="1931068" y="1021740"/>
            <a:ext cx="110745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089786" y="1302603"/>
            <a:ext cx="882706" cy="523220"/>
          </a:xfrm>
          <a:prstGeom prst="rect">
            <a:avLst/>
          </a:prstGeom>
          <a:noFill/>
        </p:spPr>
        <p:txBody>
          <a:bodyPr wrap="square" rtlCol="0">
            <a:spAutoFit/>
          </a:bodyPr>
          <a:lstStyle/>
          <a:p>
            <a:r>
              <a:rPr lang="en-US" sz="1400" b="1" dirty="0" smtClean="0">
                <a:latin typeface="Arial" pitchFamily="34" charset="0"/>
                <a:cs typeface="Arial" pitchFamily="34" charset="0"/>
              </a:rPr>
              <a:t>VALVE FACE</a:t>
            </a:r>
            <a:endParaRPr lang="en-US" sz="1400" b="1" dirty="0">
              <a:latin typeface="Arial" pitchFamily="34" charset="0"/>
              <a:cs typeface="Arial" pitchFamily="34" charset="0"/>
            </a:endParaRPr>
          </a:p>
        </p:txBody>
      </p:sp>
      <p:cxnSp>
        <p:nvCxnSpPr>
          <p:cNvPr id="80" name="Straight Arrow Connector 79"/>
          <p:cNvCxnSpPr/>
          <p:nvPr/>
        </p:nvCxnSpPr>
        <p:spPr>
          <a:xfrm>
            <a:off x="1999054" y="1442755"/>
            <a:ext cx="110745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C11E475-D131-4F27-8016-2BBF7932C95A}" type="slidenum">
              <a:rPr lang="en-US" smtClean="0"/>
              <a:t>40</a:t>
            </a:fld>
            <a:endParaRPr lang="en-US"/>
          </a:p>
        </p:txBody>
      </p:sp>
      <p:sp>
        <p:nvSpPr>
          <p:cNvPr id="1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848427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Powerpoint Files\VAL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38" y="354013"/>
            <a:ext cx="5400675" cy="5321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26"/>
          <p:cNvSpPr txBox="1">
            <a:spLocks noChangeArrowheads="1"/>
          </p:cNvSpPr>
          <p:nvPr/>
        </p:nvSpPr>
        <p:spPr bwMode="auto">
          <a:xfrm>
            <a:off x="-1" y="61722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VALVES</a:t>
            </a:r>
            <a:endParaRPr lang="en-US" dirty="0">
              <a:latin typeface="Arial Black" pitchFamily="34" charset="0"/>
              <a:ea typeface="PMingLiU-ExtB" pitchFamily="18" charset="-120"/>
            </a:endParaRPr>
          </a:p>
        </p:txBody>
      </p:sp>
      <p:sp>
        <p:nvSpPr>
          <p:cNvPr id="29" name="TextBox 28"/>
          <p:cNvSpPr txBox="1"/>
          <p:nvPr/>
        </p:nvSpPr>
        <p:spPr>
          <a:xfrm>
            <a:off x="7459442" y="1510317"/>
            <a:ext cx="1143000" cy="523220"/>
          </a:xfrm>
          <a:prstGeom prst="rect">
            <a:avLst/>
          </a:prstGeom>
          <a:noFill/>
        </p:spPr>
        <p:txBody>
          <a:bodyPr wrap="square" rtlCol="0">
            <a:spAutoFit/>
          </a:bodyPr>
          <a:lstStyle/>
          <a:p>
            <a:r>
              <a:rPr lang="en-US" sz="1400" b="1" dirty="0" smtClean="0">
                <a:latin typeface="Arial" pitchFamily="34" charset="0"/>
                <a:cs typeface="Arial" pitchFamily="34" charset="0"/>
              </a:rPr>
              <a:t>CYLINDER BLOCK</a:t>
            </a:r>
            <a:endParaRPr lang="en-US" sz="1400" b="1" dirty="0">
              <a:latin typeface="Arial" pitchFamily="34" charset="0"/>
              <a:cs typeface="Arial" pitchFamily="34" charset="0"/>
            </a:endParaRPr>
          </a:p>
        </p:txBody>
      </p:sp>
      <p:sp>
        <p:nvSpPr>
          <p:cNvPr id="30" name="TextBox 29"/>
          <p:cNvSpPr txBox="1"/>
          <p:nvPr/>
        </p:nvSpPr>
        <p:spPr>
          <a:xfrm>
            <a:off x="7284193" y="2512487"/>
            <a:ext cx="838200" cy="523220"/>
          </a:xfrm>
          <a:prstGeom prst="rect">
            <a:avLst/>
          </a:prstGeom>
          <a:noFill/>
        </p:spPr>
        <p:txBody>
          <a:bodyPr wrap="square" rtlCol="0">
            <a:spAutoFit/>
          </a:bodyPr>
          <a:lstStyle/>
          <a:p>
            <a:r>
              <a:rPr lang="en-US" sz="1400" b="1" dirty="0" smtClean="0">
                <a:latin typeface="Arial" pitchFamily="34" charset="0"/>
                <a:cs typeface="Arial" pitchFamily="34" charset="0"/>
              </a:rPr>
              <a:t>INTAKE PORT</a:t>
            </a:r>
            <a:endParaRPr lang="en-US" sz="1400" b="1" dirty="0">
              <a:latin typeface="Arial" pitchFamily="34" charset="0"/>
              <a:cs typeface="Arial" pitchFamily="34" charset="0"/>
            </a:endParaRPr>
          </a:p>
        </p:txBody>
      </p:sp>
      <p:sp>
        <p:nvSpPr>
          <p:cNvPr id="31" name="TextBox 30"/>
          <p:cNvSpPr txBox="1"/>
          <p:nvPr/>
        </p:nvSpPr>
        <p:spPr>
          <a:xfrm>
            <a:off x="7535274" y="4081790"/>
            <a:ext cx="1067168" cy="523220"/>
          </a:xfrm>
          <a:prstGeom prst="rect">
            <a:avLst/>
          </a:prstGeom>
          <a:noFill/>
        </p:spPr>
        <p:txBody>
          <a:bodyPr wrap="square" rtlCol="0">
            <a:spAutoFit/>
          </a:bodyPr>
          <a:lstStyle/>
          <a:p>
            <a:r>
              <a:rPr lang="en-US" sz="1400" b="1" dirty="0" smtClean="0">
                <a:latin typeface="Arial" pitchFamily="34" charset="0"/>
                <a:cs typeface="Arial" pitchFamily="34" charset="0"/>
              </a:rPr>
              <a:t>EXHAUST PORT</a:t>
            </a:r>
            <a:endParaRPr lang="en-US" sz="1400" b="1" dirty="0">
              <a:latin typeface="Arial" pitchFamily="34" charset="0"/>
              <a:cs typeface="Arial" pitchFamily="34" charset="0"/>
            </a:endParaRPr>
          </a:p>
        </p:txBody>
      </p:sp>
      <p:cxnSp>
        <p:nvCxnSpPr>
          <p:cNvPr id="32" name="Straight Arrow Connector 31"/>
          <p:cNvCxnSpPr/>
          <p:nvPr/>
        </p:nvCxnSpPr>
        <p:spPr>
          <a:xfrm flipH="1" flipV="1">
            <a:off x="4419600" y="1754289"/>
            <a:ext cx="2857505" cy="3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4571999" y="2819400"/>
            <a:ext cx="249171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630681" y="4343400"/>
            <a:ext cx="165351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CC11E475-D131-4F27-8016-2BBF7932C95A}" type="slidenum">
              <a:rPr lang="en-US" smtClean="0"/>
              <a:t>41</a:t>
            </a:fld>
            <a:endParaRPr lang="en-US"/>
          </a:p>
        </p:txBody>
      </p:sp>
      <p:sp>
        <p:nvSpPr>
          <p:cNvPr id="12"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7711415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Powerpoint Files\VALV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87363"/>
            <a:ext cx="5413375" cy="51927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1" y="6172200"/>
            <a:ext cx="9144001" cy="46196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VALVES</a:t>
            </a:r>
            <a:endParaRPr lang="en-US" dirty="0">
              <a:latin typeface="Arial Black" pitchFamily="34" charset="0"/>
              <a:ea typeface="PMingLiU-ExtB" pitchFamily="18" charset="-120"/>
            </a:endParaRPr>
          </a:p>
        </p:txBody>
      </p:sp>
      <p:sp>
        <p:nvSpPr>
          <p:cNvPr id="3" name="Slide Number Placeholder 2"/>
          <p:cNvSpPr>
            <a:spLocks noGrp="1"/>
          </p:cNvSpPr>
          <p:nvPr>
            <p:ph type="sldNum" sz="quarter" idx="12"/>
          </p:nvPr>
        </p:nvSpPr>
        <p:spPr/>
        <p:txBody>
          <a:bodyPr/>
          <a:lstStyle/>
          <a:p>
            <a:fld id="{CC11E475-D131-4F27-8016-2BBF7932C95A}" type="slidenum">
              <a:rPr lang="en-US" smtClean="0"/>
              <a:t>42</a:t>
            </a:fld>
            <a:endParaRPr lang="en-US"/>
          </a:p>
        </p:txBody>
      </p:sp>
      <p:sp>
        <p:nvSpPr>
          <p:cNvPr id="8" name="TextBox 7"/>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Measure the Margin</a:t>
            </a:r>
            <a:endParaRPr lang="en-US" sz="1800" dirty="0">
              <a:latin typeface="Arial Black" pitchFamily="34" charset="0"/>
              <a:ea typeface="PMingLiU-ExtB" pitchFamily="18" charset="-120"/>
            </a:endParaRPr>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911858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24000" y="2907828"/>
            <a:ext cx="2362200" cy="30777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smtClean="0">
                <a:latin typeface="Arial" pitchFamily="34" charset="0"/>
                <a:ea typeface="PMingLiU-ExtB" pitchFamily="18" charset="-120"/>
                <a:cs typeface="Arial" pitchFamily="34" charset="0"/>
              </a:rPr>
              <a:t>45° Valve Seat Dimensions</a:t>
            </a:r>
            <a:endParaRPr lang="en-US" sz="1400" dirty="0">
              <a:latin typeface="Arial" pitchFamily="34" charset="0"/>
              <a:ea typeface="PMingLiU-ExtB" pitchFamily="18" charset="-120"/>
              <a:cs typeface="Arial" pitchFamily="34" charset="0"/>
            </a:endParaRPr>
          </a:p>
        </p:txBody>
      </p:sp>
      <p:sp>
        <p:nvSpPr>
          <p:cNvPr id="9" name="TextBox 8"/>
          <p:cNvSpPr txBox="1">
            <a:spLocks noChangeArrowheads="1"/>
          </p:cNvSpPr>
          <p:nvPr/>
        </p:nvSpPr>
        <p:spPr bwMode="auto">
          <a:xfrm>
            <a:off x="1600200" y="5940623"/>
            <a:ext cx="2209800" cy="30777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smtClean="0">
                <a:latin typeface="Arial" pitchFamily="34" charset="0"/>
                <a:ea typeface="PMingLiU-ExtB" pitchFamily="18" charset="-120"/>
                <a:cs typeface="Arial" pitchFamily="34" charset="0"/>
              </a:rPr>
              <a:t>Valve Dimensions</a:t>
            </a:r>
            <a:endParaRPr lang="en-US" sz="1400" dirty="0">
              <a:latin typeface="Arial" pitchFamily="34" charset="0"/>
              <a:ea typeface="PMingLiU-ExtB" pitchFamily="18" charset="-120"/>
              <a:cs typeface="Arial" pitchFamily="34" charset="0"/>
            </a:endParaRPr>
          </a:p>
        </p:txBody>
      </p:sp>
      <p:sp>
        <p:nvSpPr>
          <p:cNvPr id="10" name="TextBox 9"/>
          <p:cNvSpPr txBox="1">
            <a:spLocks noChangeArrowheads="1"/>
          </p:cNvSpPr>
          <p:nvPr/>
        </p:nvSpPr>
        <p:spPr bwMode="auto">
          <a:xfrm>
            <a:off x="4953000" y="838199"/>
            <a:ext cx="3657600" cy="52322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smtClean="0">
                <a:latin typeface="Arial" pitchFamily="34" charset="0"/>
                <a:ea typeface="PMingLiU-ExtB" pitchFamily="18" charset="-120"/>
                <a:cs typeface="Arial" pitchFamily="34" charset="0"/>
              </a:rPr>
              <a:t>Use a 60° cutter to narrow seat from bottom.</a:t>
            </a:r>
          </a:p>
          <a:p>
            <a:pPr algn="ctr" eaLnBrk="1" hangingPunct="1"/>
            <a:r>
              <a:rPr lang="en-US" sz="1400" dirty="0" smtClean="0">
                <a:latin typeface="Arial" pitchFamily="34" charset="0"/>
                <a:ea typeface="PMingLiU-ExtB" pitchFamily="18" charset="-120"/>
                <a:cs typeface="Arial" pitchFamily="34" charset="0"/>
              </a:rPr>
              <a:t>Use a 15° cutter to narrow seat from top.</a:t>
            </a:r>
            <a:endParaRPr lang="en-US" sz="1400" dirty="0">
              <a:latin typeface="Arial" pitchFamily="34" charset="0"/>
              <a:ea typeface="PMingLiU-ExtB" pitchFamily="18" charset="-12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0630"/>
            <a:ext cx="4246829" cy="5809994"/>
          </a:xfrm>
          <a:prstGeom prst="rect">
            <a:avLst/>
          </a:prstGeom>
        </p:spPr>
      </p:pic>
      <p:sp>
        <p:nvSpPr>
          <p:cNvPr id="11" name="TextBox 10"/>
          <p:cNvSpPr txBox="1">
            <a:spLocks noChangeArrowheads="1"/>
          </p:cNvSpPr>
          <p:nvPr/>
        </p:nvSpPr>
        <p:spPr bwMode="auto">
          <a:xfrm>
            <a:off x="609600" y="391886"/>
            <a:ext cx="1371600" cy="43088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latin typeface="Arial" pitchFamily="34" charset="0"/>
                <a:ea typeface="PMingLiU-ExtB" pitchFamily="18" charset="-120"/>
                <a:cs typeface="Arial" pitchFamily="34" charset="0"/>
              </a:rPr>
              <a:t>1/16″-3/64″</a:t>
            </a:r>
          </a:p>
          <a:p>
            <a:pPr algn="ctr" eaLnBrk="1" hangingPunct="1"/>
            <a:r>
              <a:rPr lang="en-US" sz="1100" dirty="0" smtClean="0">
                <a:latin typeface="Arial" pitchFamily="34" charset="0"/>
                <a:ea typeface="PMingLiU-ExtB" pitchFamily="18" charset="-120"/>
                <a:cs typeface="Arial" pitchFamily="34" charset="0"/>
              </a:rPr>
              <a:t>(0.8 MM-1.2 MM)</a:t>
            </a:r>
            <a:endParaRPr lang="en-US" sz="1100" dirty="0">
              <a:latin typeface="Arial" pitchFamily="34" charset="0"/>
              <a:ea typeface="PMingLiU-ExtB" pitchFamily="18" charset="-120"/>
              <a:cs typeface="Arial" pitchFamily="34" charset="0"/>
            </a:endParaRPr>
          </a:p>
        </p:txBody>
      </p:sp>
      <p:sp>
        <p:nvSpPr>
          <p:cNvPr id="12" name="TextBox 11"/>
          <p:cNvSpPr txBox="1">
            <a:spLocks noChangeArrowheads="1"/>
          </p:cNvSpPr>
          <p:nvPr/>
        </p:nvSpPr>
        <p:spPr bwMode="auto">
          <a:xfrm>
            <a:off x="2161514" y="707394"/>
            <a:ext cx="419100" cy="2616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latin typeface="Arial" pitchFamily="34" charset="0"/>
                <a:ea typeface="PMingLiU-ExtB" pitchFamily="18" charset="-120"/>
                <a:cs typeface="Arial" pitchFamily="34" charset="0"/>
              </a:rPr>
              <a:t>45º</a:t>
            </a:r>
            <a:endParaRPr lang="en-US" sz="1100" dirty="0">
              <a:latin typeface="Arial" pitchFamily="34" charset="0"/>
              <a:ea typeface="PMingLiU-ExtB" pitchFamily="18" charset="-120"/>
              <a:cs typeface="Arial" pitchFamily="34" charset="0"/>
            </a:endParaRPr>
          </a:p>
        </p:txBody>
      </p:sp>
      <p:sp>
        <p:nvSpPr>
          <p:cNvPr id="13" name="TextBox 12"/>
          <p:cNvSpPr txBox="1">
            <a:spLocks noChangeArrowheads="1"/>
          </p:cNvSpPr>
          <p:nvPr/>
        </p:nvSpPr>
        <p:spPr bwMode="auto">
          <a:xfrm>
            <a:off x="2895600" y="1143000"/>
            <a:ext cx="1371600" cy="2616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latin typeface="Arial" pitchFamily="34" charset="0"/>
                <a:ea typeface="PMingLiU-ExtB" pitchFamily="18" charset="-120"/>
                <a:cs typeface="Arial" pitchFamily="34" charset="0"/>
              </a:rPr>
              <a:t>60º Cutter</a:t>
            </a:r>
            <a:endParaRPr lang="en-US" sz="1100" dirty="0">
              <a:latin typeface="Arial" pitchFamily="34" charset="0"/>
              <a:ea typeface="PMingLiU-ExtB" pitchFamily="18" charset="-120"/>
              <a:cs typeface="Arial" pitchFamily="34" charset="0"/>
            </a:endParaRPr>
          </a:p>
        </p:txBody>
      </p:sp>
      <p:sp>
        <p:nvSpPr>
          <p:cNvPr id="14" name="TextBox 13"/>
          <p:cNvSpPr txBox="1">
            <a:spLocks noChangeArrowheads="1"/>
          </p:cNvSpPr>
          <p:nvPr/>
        </p:nvSpPr>
        <p:spPr bwMode="auto">
          <a:xfrm>
            <a:off x="2873829" y="2557790"/>
            <a:ext cx="1371600" cy="2616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latin typeface="Arial" pitchFamily="34" charset="0"/>
                <a:ea typeface="PMingLiU-ExtB" pitchFamily="18" charset="-120"/>
                <a:cs typeface="Arial" pitchFamily="34" charset="0"/>
              </a:rPr>
              <a:t>15º Cutter</a:t>
            </a:r>
            <a:endParaRPr lang="en-US" sz="1100" dirty="0">
              <a:latin typeface="Arial" pitchFamily="34" charset="0"/>
              <a:ea typeface="PMingLiU-ExtB" pitchFamily="18" charset="-120"/>
              <a:cs typeface="Arial" pitchFamily="34" charset="0"/>
            </a:endParaRPr>
          </a:p>
        </p:txBody>
      </p:sp>
      <p:sp>
        <p:nvSpPr>
          <p:cNvPr id="15" name="TextBox 14"/>
          <p:cNvSpPr txBox="1">
            <a:spLocks noChangeArrowheads="1"/>
          </p:cNvSpPr>
          <p:nvPr/>
        </p:nvSpPr>
        <p:spPr bwMode="auto">
          <a:xfrm>
            <a:off x="620486" y="4495800"/>
            <a:ext cx="1371600" cy="43088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latin typeface="Arial" pitchFamily="34" charset="0"/>
                <a:ea typeface="PMingLiU-ExtB" pitchFamily="18" charset="-120"/>
                <a:cs typeface="Arial" pitchFamily="34" charset="0"/>
              </a:rPr>
              <a:t>3/64″-1/16″</a:t>
            </a:r>
          </a:p>
          <a:p>
            <a:pPr algn="ctr" eaLnBrk="1" hangingPunct="1"/>
            <a:r>
              <a:rPr lang="en-US" sz="1100" dirty="0" smtClean="0">
                <a:latin typeface="Arial" pitchFamily="34" charset="0"/>
                <a:ea typeface="PMingLiU-ExtB" pitchFamily="18" charset="-120"/>
                <a:cs typeface="Arial" pitchFamily="34" charset="0"/>
              </a:rPr>
              <a:t>(1.2 MM-0.8 MM)</a:t>
            </a:r>
            <a:endParaRPr lang="en-US" sz="1100" dirty="0">
              <a:latin typeface="Arial" pitchFamily="34" charset="0"/>
              <a:ea typeface="PMingLiU-ExtB" pitchFamily="18" charset="-120"/>
              <a:cs typeface="Arial" pitchFamily="34" charset="0"/>
            </a:endParaRPr>
          </a:p>
        </p:txBody>
      </p:sp>
      <p:sp>
        <p:nvSpPr>
          <p:cNvPr id="16" name="TextBox 15"/>
          <p:cNvSpPr txBox="1">
            <a:spLocks noChangeArrowheads="1"/>
          </p:cNvSpPr>
          <p:nvPr/>
        </p:nvSpPr>
        <p:spPr bwMode="auto">
          <a:xfrm>
            <a:off x="3951514" y="3657600"/>
            <a:ext cx="1240971" cy="43088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latin typeface="Arial" pitchFamily="34" charset="0"/>
                <a:ea typeface="PMingLiU-ExtB" pitchFamily="18" charset="-120"/>
                <a:cs typeface="Arial" pitchFamily="34" charset="0"/>
              </a:rPr>
              <a:t>1/32″ (0.8 MM)</a:t>
            </a:r>
          </a:p>
          <a:p>
            <a:pPr algn="ctr" eaLnBrk="1" hangingPunct="1"/>
            <a:r>
              <a:rPr lang="en-US" sz="1100" dirty="0" smtClean="0">
                <a:latin typeface="Arial" pitchFamily="34" charset="0"/>
                <a:ea typeface="PMingLiU-ExtB" pitchFamily="18" charset="-120"/>
                <a:cs typeface="Arial" pitchFamily="34" charset="0"/>
              </a:rPr>
              <a:t>Minimum</a:t>
            </a:r>
            <a:endParaRPr lang="en-US" sz="1100" dirty="0">
              <a:latin typeface="Arial" pitchFamily="34" charset="0"/>
              <a:ea typeface="PMingLiU-ExtB" pitchFamily="18" charset="-120"/>
              <a:cs typeface="Arial" pitchFamily="34" charset="0"/>
            </a:endParaRPr>
          </a:p>
        </p:txBody>
      </p:sp>
      <p:sp>
        <p:nvSpPr>
          <p:cNvPr id="17" name="TextBox 16"/>
          <p:cNvSpPr txBox="1">
            <a:spLocks noChangeArrowheads="1"/>
          </p:cNvSpPr>
          <p:nvPr/>
        </p:nvSpPr>
        <p:spPr bwMode="auto">
          <a:xfrm>
            <a:off x="2971801" y="4572000"/>
            <a:ext cx="1676399" cy="43088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latin typeface="Arial" pitchFamily="34" charset="0"/>
                <a:ea typeface="PMingLiU-ExtB" pitchFamily="18" charset="-120"/>
                <a:cs typeface="Arial" pitchFamily="34" charset="0"/>
              </a:rPr>
              <a:t>Seating Area Centered on Valve Face</a:t>
            </a:r>
            <a:endParaRPr lang="en-US" sz="1100" dirty="0">
              <a:latin typeface="Arial" pitchFamily="34" charset="0"/>
              <a:ea typeface="PMingLiU-ExtB" pitchFamily="18" charset="-120"/>
              <a:cs typeface="Arial" pitchFamily="34" charset="0"/>
            </a:endParaRPr>
          </a:p>
        </p:txBody>
      </p:sp>
      <p:sp>
        <p:nvSpPr>
          <p:cNvPr id="5" name="TextBox 4"/>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VALVE AND SEATS</a:t>
            </a:r>
            <a:endParaRPr lang="en-US" dirty="0">
              <a:latin typeface="Arial Black" pitchFamily="34" charset="0"/>
              <a:ea typeface="PMingLiU-ExtB" pitchFamily="18" charset="-120"/>
            </a:endParaRPr>
          </a:p>
        </p:txBody>
      </p:sp>
      <p:sp>
        <p:nvSpPr>
          <p:cNvPr id="3" name="Slide Number Placeholder 2"/>
          <p:cNvSpPr>
            <a:spLocks noGrp="1"/>
          </p:cNvSpPr>
          <p:nvPr>
            <p:ph type="sldNum" sz="quarter" idx="12"/>
          </p:nvPr>
        </p:nvSpPr>
        <p:spPr/>
        <p:txBody>
          <a:bodyPr/>
          <a:lstStyle/>
          <a:p>
            <a:fld id="{CC11E475-D131-4F27-8016-2BBF7932C95A}" type="slidenum">
              <a:rPr lang="en-US" smtClean="0"/>
              <a:t>43</a:t>
            </a:fld>
            <a:endParaRPr lang="en-US"/>
          </a:p>
        </p:txBody>
      </p:sp>
      <p:sp>
        <p:nvSpPr>
          <p:cNvPr id="1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77591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674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OHV NAMING CONVENTIONS</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44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8230338" cy="5314354"/>
          </a:xfrm>
          <a:prstGeom prst="rect">
            <a:avLst/>
          </a:prstGeom>
        </p:spPr>
      </p:pic>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486096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OHV NAMING </a:t>
            </a:r>
            <a:r>
              <a:rPr lang="en-US" dirty="0" smtClean="0">
                <a:latin typeface="Arial Black" pitchFamily="34" charset="0"/>
                <a:ea typeface="PMingLiU-ExtB" pitchFamily="18" charset="-120"/>
              </a:rPr>
              <a:t>CONVENTIONS</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45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89" y="533400"/>
            <a:ext cx="8234559" cy="5310950"/>
          </a:xfrm>
          <a:prstGeom prst="rect">
            <a:avLst/>
          </a:prstGeom>
        </p:spPr>
      </p:pic>
      <p:sp>
        <p:nvSpPr>
          <p:cNvPr id="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9091382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PNEUMATIC STYLE GOVERNOR</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Shaft Engine</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1371600" y="4699061"/>
            <a:ext cx="23622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Engine Not Running</a:t>
            </a:r>
            <a:endParaRPr lang="en-US" sz="1800" dirty="0">
              <a:latin typeface="Arial" pitchFamily="34" charset="0"/>
              <a:ea typeface="PMingLiU-ExtB" pitchFamily="18" charset="-120"/>
              <a:cs typeface="Arial" pitchFamily="34" charset="0"/>
            </a:endParaRPr>
          </a:p>
        </p:txBody>
      </p:sp>
      <p:sp>
        <p:nvSpPr>
          <p:cNvPr id="9" name="TextBox 8"/>
          <p:cNvSpPr txBox="1">
            <a:spLocks noChangeArrowheads="1"/>
          </p:cNvSpPr>
          <p:nvPr/>
        </p:nvSpPr>
        <p:spPr bwMode="auto">
          <a:xfrm>
            <a:off x="5791200" y="4724400"/>
            <a:ext cx="18288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Engine Running</a:t>
            </a:r>
            <a:endParaRPr lang="en-US" sz="1800" dirty="0">
              <a:latin typeface="Arial" pitchFamily="34" charset="0"/>
              <a:ea typeface="PMingLiU-ExtB" pitchFamily="18" charset="-120"/>
              <a:cs typeface="Arial"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513" y="928645"/>
            <a:ext cx="7879887" cy="3777343"/>
          </a:xfrm>
          <a:prstGeom prst="rect">
            <a:avLst/>
          </a:prstGeom>
        </p:spPr>
      </p:pic>
      <p:cxnSp>
        <p:nvCxnSpPr>
          <p:cNvPr id="11" name="Curved Connector 10"/>
          <p:cNvCxnSpPr/>
          <p:nvPr/>
        </p:nvCxnSpPr>
        <p:spPr>
          <a:xfrm rot="17940000" flipV="1">
            <a:off x="1394104" y="3333748"/>
            <a:ext cx="533400" cy="304800"/>
          </a:xfrm>
          <a:prstGeom prst="curvedConnector3">
            <a:avLst/>
          </a:prstGeom>
          <a:ln>
            <a:solidFill>
              <a:srgbClr val="57D3FF"/>
            </a:solidFill>
            <a:tailEnd type="arrow"/>
          </a:ln>
        </p:spPr>
        <p:style>
          <a:lnRef idx="2">
            <a:schemeClr val="dk1"/>
          </a:lnRef>
          <a:fillRef idx="0">
            <a:schemeClr val="dk1"/>
          </a:fillRef>
          <a:effectRef idx="1">
            <a:schemeClr val="dk1"/>
          </a:effectRef>
          <a:fontRef idx="minor">
            <a:schemeClr val="tx1"/>
          </a:fontRef>
        </p:style>
      </p:cxnSp>
      <p:cxnSp>
        <p:nvCxnSpPr>
          <p:cNvPr id="12" name="Curved Connector 11"/>
          <p:cNvCxnSpPr/>
          <p:nvPr/>
        </p:nvCxnSpPr>
        <p:spPr>
          <a:xfrm rot="17940000" flipV="1">
            <a:off x="1113118" y="3431346"/>
            <a:ext cx="533400" cy="304800"/>
          </a:xfrm>
          <a:prstGeom prst="curvedConnector3">
            <a:avLst/>
          </a:prstGeom>
          <a:ln>
            <a:solidFill>
              <a:srgbClr val="57D3FF"/>
            </a:solidFill>
            <a:tailEnd type="arrow"/>
          </a:ln>
        </p:spPr>
        <p:style>
          <a:lnRef idx="2">
            <a:schemeClr val="dk1"/>
          </a:lnRef>
          <a:fillRef idx="0">
            <a:schemeClr val="dk1"/>
          </a:fillRef>
          <a:effectRef idx="1">
            <a:schemeClr val="dk1"/>
          </a:effectRef>
          <a:fontRef idx="minor">
            <a:schemeClr val="tx1"/>
          </a:fontRef>
        </p:style>
      </p:cxnSp>
      <p:cxnSp>
        <p:nvCxnSpPr>
          <p:cNvPr id="13" name="Curved Connector 12"/>
          <p:cNvCxnSpPr/>
          <p:nvPr/>
        </p:nvCxnSpPr>
        <p:spPr>
          <a:xfrm rot="17940000" flipV="1">
            <a:off x="932143" y="3152773"/>
            <a:ext cx="533400" cy="304800"/>
          </a:xfrm>
          <a:prstGeom prst="curvedConnector3">
            <a:avLst/>
          </a:prstGeom>
          <a:ln>
            <a:solidFill>
              <a:srgbClr val="57D3FF"/>
            </a:solidFill>
            <a:tailEnd type="arrow"/>
          </a:ln>
        </p:spPr>
        <p:style>
          <a:lnRef idx="2">
            <a:schemeClr val="dk1"/>
          </a:lnRef>
          <a:fillRef idx="0">
            <a:schemeClr val="dk1"/>
          </a:fillRef>
          <a:effectRef idx="1">
            <a:schemeClr val="dk1"/>
          </a:effectRef>
          <a:fontRef idx="minor">
            <a:schemeClr val="tx1"/>
          </a:fontRef>
        </p:style>
      </p:cxnSp>
      <p:cxnSp>
        <p:nvCxnSpPr>
          <p:cNvPr id="14" name="Curved Connector 13"/>
          <p:cNvCxnSpPr/>
          <p:nvPr/>
        </p:nvCxnSpPr>
        <p:spPr>
          <a:xfrm rot="17940000" flipV="1">
            <a:off x="1204259" y="3159953"/>
            <a:ext cx="533400" cy="304800"/>
          </a:xfrm>
          <a:prstGeom prst="curvedConnector3">
            <a:avLst/>
          </a:prstGeom>
          <a:ln>
            <a:solidFill>
              <a:srgbClr val="57D3FF"/>
            </a:solidFill>
            <a:tailEnd type="arrow"/>
          </a:ln>
        </p:spPr>
        <p:style>
          <a:lnRef idx="2">
            <a:schemeClr val="dk1"/>
          </a:lnRef>
          <a:fillRef idx="0">
            <a:schemeClr val="dk1"/>
          </a:fillRef>
          <a:effectRef idx="1">
            <a:schemeClr val="dk1"/>
          </a:effectRef>
          <a:fontRef idx="minor">
            <a:schemeClr val="tx1"/>
          </a:fontRef>
        </p:style>
      </p:cxnSp>
      <p:sp>
        <p:nvSpPr>
          <p:cNvPr id="2" name="Slide Number Placeholder 1"/>
          <p:cNvSpPr>
            <a:spLocks noGrp="1"/>
          </p:cNvSpPr>
          <p:nvPr>
            <p:ph type="sldNum" sz="quarter" idx="12"/>
          </p:nvPr>
        </p:nvSpPr>
        <p:spPr/>
        <p:txBody>
          <a:bodyPr/>
          <a:lstStyle/>
          <a:p>
            <a:fld id="{CC11E475-D131-4F27-8016-2BBF7932C95A}" type="slidenum">
              <a:rPr lang="en-US" smtClean="0"/>
              <a:t>46</a:t>
            </a:fld>
            <a:endParaRPr lang="en-US"/>
          </a:p>
        </p:txBody>
      </p:sp>
      <p:sp>
        <p:nvSpPr>
          <p:cNvPr id="1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1872759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PNEUMATIC STYLE GOVERNOR</a:t>
            </a:r>
            <a:endParaRPr lang="en-US" dirty="0">
              <a:latin typeface="Arial Black" pitchFamily="34" charset="0"/>
              <a:ea typeface="PMingLiU-ExtB" pitchFamily="18" charset="-120"/>
            </a:endParaRPr>
          </a:p>
        </p:txBody>
      </p:sp>
      <p:sp>
        <p:nvSpPr>
          <p:cNvPr id="15" name="TextBox 14"/>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Horizontal Shaft Engine</a:t>
            </a:r>
            <a:endParaRPr lang="en-US" sz="1800" dirty="0">
              <a:latin typeface="Arial Black" pitchFamily="34" charset="0"/>
              <a:ea typeface="PMingLiU-ExtB" pitchFamily="18" charset="-12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762000"/>
            <a:ext cx="7239000" cy="4234487"/>
          </a:xfrm>
          <a:prstGeom prst="rect">
            <a:avLst/>
          </a:prstGeom>
        </p:spPr>
      </p:pic>
      <p:sp>
        <p:nvSpPr>
          <p:cNvPr id="18" name="TextBox 17"/>
          <p:cNvSpPr txBox="1">
            <a:spLocks noChangeArrowheads="1"/>
          </p:cNvSpPr>
          <p:nvPr/>
        </p:nvSpPr>
        <p:spPr bwMode="auto">
          <a:xfrm>
            <a:off x="1600200" y="5029200"/>
            <a:ext cx="23622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Engine Not Running</a:t>
            </a:r>
            <a:endParaRPr lang="en-US" sz="1800" dirty="0">
              <a:latin typeface="Arial" pitchFamily="34" charset="0"/>
              <a:ea typeface="PMingLiU-ExtB" pitchFamily="18" charset="-120"/>
              <a:cs typeface="Arial" pitchFamily="34" charset="0"/>
            </a:endParaRPr>
          </a:p>
        </p:txBody>
      </p:sp>
      <p:sp>
        <p:nvSpPr>
          <p:cNvPr id="19" name="TextBox 18"/>
          <p:cNvSpPr txBox="1">
            <a:spLocks noChangeArrowheads="1"/>
          </p:cNvSpPr>
          <p:nvPr/>
        </p:nvSpPr>
        <p:spPr bwMode="auto">
          <a:xfrm>
            <a:off x="5638800" y="5045014"/>
            <a:ext cx="18288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Engine Running</a:t>
            </a:r>
            <a:endParaRPr lang="en-US" sz="18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47</a:t>
            </a:fld>
            <a:endParaRPr lang="en-US"/>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691081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3017-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0463"/>
            <a:ext cx="5638800" cy="670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0" y="61674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STYLE GOVERNOR</a:t>
            </a:r>
            <a:endParaRPr lang="en-US" dirty="0">
              <a:latin typeface="Arial Black" pitchFamily="34" charset="0"/>
              <a:ea typeface="PMingLiU-ExtB" pitchFamily="18" charset="-120"/>
            </a:endParaRPr>
          </a:p>
        </p:txBody>
      </p:sp>
      <p:sp>
        <p:nvSpPr>
          <p:cNvPr id="4" name="TextBox 3"/>
          <p:cNvSpPr txBox="1">
            <a:spLocks noChangeArrowheads="1"/>
          </p:cNvSpPr>
          <p:nvPr/>
        </p:nvSpPr>
        <p:spPr bwMode="auto">
          <a:xfrm>
            <a:off x="0" y="5802868"/>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Horizontal Shaft Engine</a:t>
            </a:r>
            <a:endParaRPr lang="en-US" sz="1800" dirty="0">
              <a:latin typeface="Arial Black" pitchFamily="34" charset="0"/>
              <a:ea typeface="PMingLiU-ExtB" pitchFamily="18" charset="-120"/>
            </a:endParaRPr>
          </a:p>
        </p:txBody>
      </p:sp>
      <p:sp>
        <p:nvSpPr>
          <p:cNvPr id="6" name="TextBox 5"/>
          <p:cNvSpPr txBox="1">
            <a:spLocks noChangeArrowheads="1"/>
          </p:cNvSpPr>
          <p:nvPr/>
        </p:nvSpPr>
        <p:spPr bwMode="auto">
          <a:xfrm>
            <a:off x="2057400" y="5410200"/>
            <a:ext cx="23622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Engine Not Running</a:t>
            </a:r>
            <a:endParaRPr lang="en-US" sz="1800" dirty="0">
              <a:latin typeface="Arial" pitchFamily="34" charset="0"/>
              <a:ea typeface="PMingLiU-ExtB" pitchFamily="18" charset="-120"/>
              <a:cs typeface="Arial" pitchFamily="34" charset="0"/>
            </a:endParaRPr>
          </a:p>
        </p:txBody>
      </p:sp>
      <p:sp>
        <p:nvSpPr>
          <p:cNvPr id="7" name="TextBox 6"/>
          <p:cNvSpPr txBox="1">
            <a:spLocks noChangeArrowheads="1"/>
          </p:cNvSpPr>
          <p:nvPr/>
        </p:nvSpPr>
        <p:spPr bwMode="auto">
          <a:xfrm>
            <a:off x="4953000" y="5426014"/>
            <a:ext cx="18288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pitchFamily="34" charset="0"/>
                <a:ea typeface="PMingLiU-ExtB" pitchFamily="18" charset="-120"/>
                <a:cs typeface="Arial" pitchFamily="34" charset="0"/>
              </a:rPr>
              <a:t>Engine Running</a:t>
            </a:r>
            <a:endParaRPr lang="en-US" sz="1800" dirty="0">
              <a:latin typeface="Arial" pitchFamily="34" charset="0"/>
              <a:ea typeface="PMingLiU-ExtB" pitchFamily="18" charset="-120"/>
              <a:cs typeface="Arial" pitchFamily="34" charset="0"/>
            </a:endParaRPr>
          </a:p>
        </p:txBody>
      </p:sp>
      <p:sp>
        <p:nvSpPr>
          <p:cNvPr id="8" name="Slide Number Placeholder 7"/>
          <p:cNvSpPr>
            <a:spLocks noGrp="1"/>
          </p:cNvSpPr>
          <p:nvPr>
            <p:ph type="sldNum" sz="quarter" idx="12"/>
          </p:nvPr>
        </p:nvSpPr>
        <p:spPr/>
        <p:txBody>
          <a:bodyPr/>
          <a:lstStyle/>
          <a:p>
            <a:fld id="{CC11E475-D131-4F27-8016-2BBF7932C95A}" type="slidenum">
              <a:rPr lang="en-US" smtClean="0"/>
              <a:t>48</a:t>
            </a:fld>
            <a:endParaRPr lang="en-US"/>
          </a:p>
        </p:txBody>
      </p:sp>
      <p:sp>
        <p:nvSpPr>
          <p:cNvPr id="10" name="TextBox 9"/>
          <p:cNvSpPr txBox="1"/>
          <p:nvPr/>
        </p:nvSpPr>
        <p:spPr>
          <a:xfrm>
            <a:off x="1600200" y="6629400"/>
            <a:ext cx="6096000" cy="215444"/>
          </a:xfrm>
          <a:prstGeom prst="rect">
            <a:avLst/>
          </a:prstGeom>
          <a:solidFill>
            <a:schemeClr val="bg1"/>
          </a:solidFill>
        </p:spPr>
        <p:txBody>
          <a:bodyPr wrap="square" rtlCol="0">
            <a:spAutoFit/>
          </a:bodyPr>
          <a:lstStyle/>
          <a:p>
            <a:endParaRPr lang="en-US" sz="800" dirty="0"/>
          </a:p>
        </p:txBody>
      </p:sp>
      <p:sp>
        <p:nvSpPr>
          <p:cNvPr id="1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508904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GOVERNOR</a:t>
            </a:r>
            <a:endParaRPr lang="en-US" dirty="0">
              <a:latin typeface="Arial Black" pitchFamily="34" charset="0"/>
              <a:ea typeface="PMingLiU-ExtB" pitchFamily="18" charset="-120"/>
            </a:endParaRPr>
          </a:p>
        </p:txBody>
      </p:sp>
      <p:sp>
        <p:nvSpPr>
          <p:cNvPr id="5" name="TextBox 4"/>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Shaft Engine</a:t>
            </a:r>
            <a:endParaRPr lang="en-US" sz="1800" dirty="0">
              <a:latin typeface="Arial Black" pitchFamily="34" charset="0"/>
              <a:ea typeface="PMingLiU-ExtB" pitchFamily="18" charset="-120"/>
            </a:endParaRPr>
          </a:p>
        </p:txBody>
      </p:sp>
      <p:sp>
        <p:nvSpPr>
          <p:cNvPr id="23" name="TextBox 22"/>
          <p:cNvSpPr txBox="1">
            <a:spLocks noChangeArrowheads="1"/>
          </p:cNvSpPr>
          <p:nvPr/>
        </p:nvSpPr>
        <p:spPr bwMode="auto">
          <a:xfrm>
            <a:off x="495300" y="370415"/>
            <a:ext cx="3324225" cy="310854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The governor spool is part of the oil </a:t>
            </a:r>
          </a:p>
          <a:p>
            <a:pPr eaLnBrk="1" hangingPunct="1"/>
            <a:r>
              <a:rPr lang="en-US" sz="1400" dirty="0" smtClean="0">
                <a:latin typeface="Arial" pitchFamily="34" charset="0"/>
                <a:ea typeface="PMingLiU-ExtB" pitchFamily="18" charset="-120"/>
                <a:cs typeface="Arial" pitchFamily="34" charset="0"/>
              </a:rPr>
              <a:t>slinger and is removed as part </a:t>
            </a:r>
          </a:p>
          <a:p>
            <a:pPr eaLnBrk="1" hangingPunct="1"/>
            <a:r>
              <a:rPr lang="en-US" sz="1400" dirty="0" smtClean="0">
                <a:latin typeface="Arial" pitchFamily="34" charset="0"/>
                <a:ea typeface="PMingLiU-ExtB" pitchFamily="18" charset="-120"/>
                <a:cs typeface="Arial" pitchFamily="34" charset="0"/>
              </a:rPr>
              <a:t>of the oil slinger.</a:t>
            </a:r>
          </a:p>
          <a:p>
            <a:pPr eaLnBrk="1" hangingPunct="1"/>
            <a:endParaRPr lang="en-US" sz="1400" dirty="0" smtClean="0">
              <a:latin typeface="Arial" pitchFamily="34" charset="0"/>
              <a:ea typeface="PMingLiU-ExtB" pitchFamily="18" charset="-120"/>
              <a:cs typeface="Arial" pitchFamily="34" charset="0"/>
            </a:endParaRP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Throttle Lever</a:t>
            </a:r>
          </a:p>
          <a:p>
            <a:pPr marL="342900" indent="-342900" eaLnBrk="1" hangingPunct="1">
              <a:buFont typeface="+mj-lt"/>
              <a:buAutoNum type="arabicPeriod"/>
            </a:pPr>
            <a:r>
              <a:rPr lang="en-US" sz="1400" dirty="0">
                <a:latin typeface="Arial" pitchFamily="34" charset="0"/>
                <a:ea typeface="PMingLiU-ExtB" pitchFamily="18" charset="-120"/>
                <a:cs typeface="Arial" pitchFamily="34" charset="0"/>
              </a:rPr>
              <a:t>Governor Link</a:t>
            </a:r>
            <a:endParaRPr lang="en-US" sz="1400" dirty="0" smtClean="0">
              <a:latin typeface="Arial" pitchFamily="34" charset="0"/>
              <a:ea typeface="PMingLiU-ExtB" pitchFamily="18" charset="-120"/>
              <a:cs typeface="Arial" pitchFamily="34" charset="0"/>
            </a:endParaRP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Governor Bracket</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Governor Spring</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Cam Gear</a:t>
            </a:r>
          </a:p>
          <a:p>
            <a:pPr marL="342900" indent="-342900" eaLnBrk="1" hangingPunct="1">
              <a:buFont typeface="+mj-lt"/>
              <a:buAutoNum type="arabicPeriod"/>
            </a:pPr>
            <a:r>
              <a:rPr lang="en-US" sz="1400" dirty="0">
                <a:latin typeface="Arial" pitchFamily="34" charset="0"/>
                <a:ea typeface="PMingLiU-ExtB" pitchFamily="18" charset="-120"/>
                <a:cs typeface="Arial" pitchFamily="34" charset="0"/>
              </a:rPr>
              <a:t>Governor Cup</a:t>
            </a:r>
            <a:endParaRPr lang="en-US" sz="1400" dirty="0" smtClean="0">
              <a:latin typeface="Arial" pitchFamily="34" charset="0"/>
              <a:ea typeface="PMingLiU-ExtB" pitchFamily="18" charset="-120"/>
              <a:cs typeface="Arial" pitchFamily="34" charset="0"/>
            </a:endParaRP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Governor Gear</a:t>
            </a:r>
          </a:p>
          <a:p>
            <a:pPr marL="342900" indent="-342900" eaLnBrk="1" hangingPunct="1">
              <a:buFont typeface="+mj-lt"/>
              <a:buAutoNum type="arabicPeriod"/>
            </a:pPr>
            <a:r>
              <a:rPr lang="en-US" sz="1400" dirty="0">
                <a:latin typeface="Arial" pitchFamily="34" charset="0"/>
                <a:ea typeface="PMingLiU-ExtB" pitchFamily="18" charset="-120"/>
                <a:cs typeface="Arial" pitchFamily="34" charset="0"/>
              </a:rPr>
              <a:t>Governor </a:t>
            </a:r>
            <a:r>
              <a:rPr lang="en-US" sz="1400" dirty="0" smtClean="0">
                <a:latin typeface="Arial" pitchFamily="34" charset="0"/>
                <a:ea typeface="PMingLiU-ExtB" pitchFamily="18" charset="-120"/>
                <a:cs typeface="Arial" pitchFamily="34" charset="0"/>
              </a:rPr>
              <a:t>Shaft</a:t>
            </a:r>
          </a:p>
          <a:p>
            <a:pPr marL="342900" indent="-342900" eaLnBrk="1" hangingPunct="1">
              <a:buFont typeface="+mj-lt"/>
              <a:buAutoNum type="arabicPeriod"/>
            </a:pPr>
            <a:r>
              <a:rPr lang="en-US" sz="1400" dirty="0">
                <a:latin typeface="Arial" pitchFamily="34" charset="0"/>
                <a:ea typeface="PMingLiU-ExtB" pitchFamily="18" charset="-120"/>
                <a:cs typeface="Arial" pitchFamily="34" charset="0"/>
              </a:rPr>
              <a:t>Governor </a:t>
            </a:r>
            <a:r>
              <a:rPr lang="en-US" sz="1400" dirty="0" smtClean="0">
                <a:latin typeface="Arial" pitchFamily="34" charset="0"/>
                <a:ea typeface="PMingLiU-ExtB" pitchFamily="18" charset="-120"/>
                <a:cs typeface="Arial" pitchFamily="34" charset="0"/>
              </a:rPr>
              <a:t>Lever/Arm</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Carburetor</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49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9525" y="457200"/>
            <a:ext cx="5108222" cy="4443787"/>
          </a:xfrm>
          <a:prstGeom prst="rect">
            <a:avLst/>
          </a:prstGeom>
        </p:spPr>
      </p:pic>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097358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3. Power Stroke</a:t>
            </a:r>
            <a:endParaRPr lang="en-US" sz="1800" dirty="0">
              <a:latin typeface="Arial Black" pitchFamily="34" charset="0"/>
              <a:ea typeface="PMingLiU-ExtB" pitchFamily="18" charset="-120"/>
            </a:endParaRPr>
          </a:p>
        </p:txBody>
      </p:sp>
      <p:sp>
        <p:nvSpPr>
          <p:cNvPr id="12" name="TextBox 11"/>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L-HEAD</a:t>
            </a:r>
          </a:p>
        </p:txBody>
      </p:sp>
      <p:sp>
        <p:nvSpPr>
          <p:cNvPr id="6" name="TextBox 5"/>
          <p:cNvSpPr txBox="1"/>
          <p:nvPr/>
        </p:nvSpPr>
        <p:spPr>
          <a:xfrm>
            <a:off x="1981200" y="6596390"/>
            <a:ext cx="5410200" cy="261610"/>
          </a:xfrm>
          <a:prstGeom prst="rect">
            <a:avLst/>
          </a:prstGeom>
          <a:solidFill>
            <a:schemeClr val="bg1"/>
          </a:solidFill>
        </p:spPr>
        <p:txBody>
          <a:bodyPr wrap="square" rtlCol="0">
            <a:spAutoFit/>
          </a:bodyPr>
          <a:lstStyle/>
          <a:p>
            <a:endParaRPr lang="en-US" sz="1100" dirty="0"/>
          </a:p>
        </p:txBody>
      </p:sp>
      <p:sp>
        <p:nvSpPr>
          <p:cNvPr id="2" name="Slide Number Placeholder 1"/>
          <p:cNvSpPr>
            <a:spLocks noGrp="1"/>
          </p:cNvSpPr>
          <p:nvPr>
            <p:ph type="sldNum" sz="quarter" idx="12"/>
          </p:nvPr>
        </p:nvSpPr>
        <p:spPr/>
        <p:txBody>
          <a:bodyPr/>
          <a:lstStyle/>
          <a:p>
            <a:fld id="{CC11E475-D131-4F27-8016-2BBF7932C95A}" type="slidenum">
              <a:rPr lang="en-US" smtClean="0"/>
              <a:t>5</a:t>
            </a:fld>
            <a:endParaRPr lang="en-US"/>
          </a:p>
        </p:txBody>
      </p:sp>
      <p:sp>
        <p:nvSpPr>
          <p:cNvPr id="7"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756" y="533400"/>
            <a:ext cx="4746171" cy="4876800"/>
          </a:xfrm>
          <a:prstGeom prst="rect">
            <a:avLst/>
          </a:prstGeom>
        </p:spPr>
      </p:pic>
    </p:spTree>
    <p:extLst>
      <p:ext uri="{BB962C8B-B14F-4D97-AF65-F5344CB8AC3E}">
        <p14:creationId xmlns:p14="http://schemas.microsoft.com/office/powerpoint/2010/main" val="3253533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5874603"/>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GOVERNOR &amp; </a:t>
            </a:r>
          </a:p>
          <a:p>
            <a:pPr algn="ctr" eaLnBrk="1" hangingPunct="1"/>
            <a:r>
              <a:rPr lang="en-US" dirty="0" smtClean="0">
                <a:latin typeface="Arial Black" pitchFamily="34" charset="0"/>
                <a:ea typeface="PMingLiU-ExtB" pitchFamily="18" charset="-120"/>
              </a:rPr>
              <a:t>LUBRICATION SYSTEM</a:t>
            </a:r>
            <a:endParaRPr lang="en-US" dirty="0">
              <a:latin typeface="Arial Black" pitchFamily="34" charset="0"/>
              <a:ea typeface="PMingLiU-ExtB" pitchFamily="18" charset="-120"/>
            </a:endParaRPr>
          </a:p>
        </p:txBody>
      </p:sp>
      <p:sp>
        <p:nvSpPr>
          <p:cNvPr id="6" name="TextBox 5"/>
          <p:cNvSpPr txBox="1">
            <a:spLocks noChangeArrowheads="1"/>
          </p:cNvSpPr>
          <p:nvPr/>
        </p:nvSpPr>
        <p:spPr bwMode="auto">
          <a:xfrm>
            <a:off x="0" y="5417403"/>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Shaft Engine</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457200" y="3549134"/>
            <a:ext cx="3657600" cy="116955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smtClean="0">
                <a:latin typeface="Arial" pitchFamily="34" charset="0"/>
                <a:ea typeface="PMingLiU-ExtB" pitchFamily="18" charset="-120"/>
                <a:cs typeface="Arial" pitchFamily="34" charset="0"/>
              </a:rPr>
              <a:t>Fig. 1</a:t>
            </a:r>
          </a:p>
          <a:p>
            <a:pPr algn="ctr" eaLnBrk="1" hangingPunct="1"/>
            <a:r>
              <a:rPr lang="en-US" sz="1400" dirty="0" smtClean="0">
                <a:latin typeface="Arial" pitchFamily="34" charset="0"/>
                <a:ea typeface="PMingLiU-ExtB" pitchFamily="18" charset="-120"/>
                <a:cs typeface="Arial" pitchFamily="34" charset="0"/>
              </a:rPr>
              <a:t>(shows governor upside down)</a:t>
            </a:r>
          </a:p>
          <a:p>
            <a:pPr eaLnBrk="1" hangingPunct="1"/>
            <a:endParaRPr lang="en-US" sz="1400" dirty="0" smtClean="0">
              <a:latin typeface="Arial" pitchFamily="34" charset="0"/>
              <a:ea typeface="PMingLiU-ExtB" pitchFamily="18" charset="-120"/>
              <a:cs typeface="Arial" pitchFamily="34" charset="0"/>
            </a:endParaRPr>
          </a:p>
          <a:p>
            <a:pPr marL="342900" indent="-342900" eaLnBrk="1" hangingPunct="1">
              <a:buAutoNum type="arabicPeriod"/>
            </a:pPr>
            <a:r>
              <a:rPr lang="en-US" sz="1400" dirty="0" smtClean="0">
                <a:latin typeface="Arial" pitchFamily="34" charset="0"/>
                <a:ea typeface="PMingLiU-ExtB" pitchFamily="18" charset="-120"/>
                <a:cs typeface="Arial" pitchFamily="34" charset="0"/>
              </a:rPr>
              <a:t>Oil Slinger &amp; Governor Spool</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Shaft</a:t>
            </a:r>
            <a:endParaRPr lang="en-US" sz="1400" dirty="0">
              <a:latin typeface="Arial" pitchFamily="34" charset="0"/>
              <a:ea typeface="PMingLiU-ExtB" pitchFamily="18" charset="-120"/>
              <a:cs typeface="Arial"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228600"/>
            <a:ext cx="8867975" cy="3197235"/>
          </a:xfrm>
          <a:prstGeom prst="rect">
            <a:avLst/>
          </a:prstGeom>
        </p:spPr>
      </p:pic>
      <p:sp>
        <p:nvSpPr>
          <p:cNvPr id="12" name="TextBox 11"/>
          <p:cNvSpPr txBox="1">
            <a:spLocks noChangeArrowheads="1"/>
          </p:cNvSpPr>
          <p:nvPr/>
        </p:nvSpPr>
        <p:spPr bwMode="auto">
          <a:xfrm>
            <a:off x="5029200" y="3558659"/>
            <a:ext cx="3886400" cy="160043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smtClean="0">
                <a:latin typeface="Arial" pitchFamily="34" charset="0"/>
                <a:ea typeface="PMingLiU-ExtB" pitchFamily="18" charset="-120"/>
                <a:cs typeface="Arial" pitchFamily="34" charset="0"/>
              </a:rPr>
              <a:t>Fig. 2</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Lever/Arm </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Crank</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Crank</a:t>
            </a:r>
          </a:p>
          <a:p>
            <a:pPr marL="342900" indent="-342900" eaLnBrk="1" hangingPunct="1">
              <a:buFontTx/>
              <a:buAutoNum type="arabicPeriod"/>
            </a:pPr>
            <a:r>
              <a:rPr lang="en-US" sz="1400" dirty="0">
                <a:latin typeface="Arial" pitchFamily="34" charset="0"/>
                <a:ea typeface="PMingLiU-ExtB" pitchFamily="18" charset="-120"/>
                <a:cs typeface="Arial" pitchFamily="34" charset="0"/>
              </a:rPr>
              <a:t>Governor Spool Fly </a:t>
            </a:r>
            <a:r>
              <a:rPr lang="en-US" sz="1400" dirty="0" smtClean="0">
                <a:latin typeface="Arial" pitchFamily="34" charset="0"/>
                <a:ea typeface="PMingLiU-ExtB" pitchFamily="18" charset="-120"/>
                <a:cs typeface="Arial" pitchFamily="34" charset="0"/>
              </a:rPr>
              <a:t>Weights</a:t>
            </a:r>
          </a:p>
          <a:p>
            <a:pPr marL="342900" indent="-342900" eaLnBrk="1" hangingPunct="1">
              <a:buFontTx/>
              <a:buAutoNum type="arabicPeriod"/>
            </a:pPr>
            <a:r>
              <a:rPr lang="en-US" sz="1400" dirty="0" smtClean="0">
                <a:latin typeface="Arial" pitchFamily="34" charset="0"/>
                <a:ea typeface="PMingLiU-ExtB" pitchFamily="18" charset="-120"/>
                <a:cs typeface="Arial" pitchFamily="34" charset="0"/>
              </a:rPr>
              <a:t>Governor Shaft Bushing</a:t>
            </a:r>
          </a:p>
          <a:p>
            <a:pPr marL="342900" indent="-342900" eaLnBrk="1" hangingPunct="1">
              <a:buFontTx/>
              <a:buAutoNum type="arabicPeriod"/>
            </a:pPr>
            <a:r>
              <a:rPr lang="en-US" sz="1400" dirty="0">
                <a:latin typeface="Arial" pitchFamily="34" charset="0"/>
                <a:ea typeface="PMingLiU-ExtB" pitchFamily="18" charset="-120"/>
                <a:cs typeface="Arial" pitchFamily="34" charset="0"/>
              </a:rPr>
              <a:t>Governor Arm Pinch Bolt &amp; </a:t>
            </a:r>
            <a:r>
              <a:rPr lang="en-US" sz="1400" dirty="0" smtClean="0">
                <a:latin typeface="Arial" pitchFamily="34" charset="0"/>
                <a:ea typeface="PMingLiU-ExtB" pitchFamily="18" charset="-120"/>
                <a:cs typeface="Arial" pitchFamily="34" charset="0"/>
              </a:rPr>
              <a:t>Nut</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50</a:t>
            </a:fld>
            <a:endParaRPr lang="en-US"/>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5356513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198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ADJUST TOP NO LOAD SPEED</a:t>
            </a:r>
            <a:endParaRPr lang="en-US" dirty="0">
              <a:latin typeface="Arial Black" pitchFamily="34" charset="0"/>
              <a:ea typeface="PMingLiU-ExtB" pitchFamily="18" charset="-12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381000"/>
            <a:ext cx="5067300" cy="5180989"/>
          </a:xfrm>
          <a:prstGeom prst="rect">
            <a:avLst/>
          </a:prstGeom>
        </p:spPr>
      </p:pic>
      <p:sp>
        <p:nvSpPr>
          <p:cNvPr id="2" name="Slide Number Placeholder 1"/>
          <p:cNvSpPr>
            <a:spLocks noGrp="1"/>
          </p:cNvSpPr>
          <p:nvPr>
            <p:ph type="sldNum" sz="quarter" idx="12"/>
          </p:nvPr>
        </p:nvSpPr>
        <p:spPr/>
        <p:txBody>
          <a:bodyPr/>
          <a:lstStyle/>
          <a:p>
            <a:fld id="{CC11E475-D131-4F27-8016-2BBF7932C95A}" type="slidenum">
              <a:rPr lang="en-US" smtClean="0"/>
              <a:t>51</a:t>
            </a:fld>
            <a:endParaRPr lang="en-US"/>
          </a:p>
        </p:txBody>
      </p:sp>
      <p:sp>
        <p:nvSpPr>
          <p:cNvPr id="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7503239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FIXED SPEED OPERATION</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457200" y="1066800"/>
            <a:ext cx="2133600" cy="52322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Top Stop Nut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Lower Stop Nut</a:t>
            </a:r>
            <a:endParaRPr lang="en-US" sz="1400" dirty="0">
              <a:latin typeface="Arial" pitchFamily="34" charset="0"/>
              <a:ea typeface="PMingLiU-ExtB" pitchFamily="18" charset="-12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6879" y="381000"/>
            <a:ext cx="6238997" cy="5334000"/>
          </a:xfrm>
          <a:prstGeom prst="rect">
            <a:avLst/>
          </a:prstGeom>
        </p:spPr>
      </p:pic>
      <p:sp>
        <p:nvSpPr>
          <p:cNvPr id="2" name="Slide Number Placeholder 1"/>
          <p:cNvSpPr>
            <a:spLocks noGrp="1"/>
          </p:cNvSpPr>
          <p:nvPr>
            <p:ph type="sldNum" sz="quarter" idx="12"/>
          </p:nvPr>
        </p:nvSpPr>
        <p:spPr/>
        <p:txBody>
          <a:bodyPr/>
          <a:lstStyle/>
          <a:p>
            <a:fld id="{CC11E475-D131-4F27-8016-2BBF7932C95A}" type="slidenum">
              <a:rPr lang="en-US" smtClean="0"/>
              <a:t>52</a:t>
            </a:fld>
            <a:endParaRPr lang="en-US" dirty="0"/>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2299615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GOVERNOR SYSTEM</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Crankshaft</a:t>
            </a:r>
            <a:endParaRPr lang="en-US" sz="1800" dirty="0">
              <a:latin typeface="Arial Black" pitchFamily="34" charset="0"/>
              <a:ea typeface="PMingLiU-ExtB" pitchFamily="18" charset="-120"/>
            </a:endParaRPr>
          </a:p>
        </p:txBody>
      </p:sp>
      <p:sp>
        <p:nvSpPr>
          <p:cNvPr id="10" name="TextBox 9"/>
          <p:cNvSpPr txBox="1">
            <a:spLocks noChangeArrowheads="1"/>
          </p:cNvSpPr>
          <p:nvPr/>
        </p:nvSpPr>
        <p:spPr bwMode="auto">
          <a:xfrm>
            <a:off x="457200" y="1066800"/>
            <a:ext cx="2971800" cy="203132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Speed Lever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Throttle</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Spring</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Link</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Lever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Shaft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Gear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Cup</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Cam Gear</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457200"/>
            <a:ext cx="4594871" cy="5130432"/>
          </a:xfrm>
          <a:prstGeom prst="rect">
            <a:avLst/>
          </a:prstGeom>
        </p:spPr>
      </p:pic>
      <p:sp>
        <p:nvSpPr>
          <p:cNvPr id="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5363721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GOVERNOR</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457200" y="1066800"/>
            <a:ext cx="2590800" cy="252376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Throttle</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Link</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Bracket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Spring</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Cam Gear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Cup</a:t>
            </a:r>
          </a:p>
          <a:p>
            <a:pPr marL="342900" indent="-342900" eaLnBrk="1" hangingPunct="1">
              <a:buAutoNum type="arabicPeriod"/>
            </a:pPr>
            <a:r>
              <a:rPr lang="en-US" sz="1400" dirty="0">
                <a:latin typeface="Arial" pitchFamily="34" charset="0"/>
                <a:ea typeface="PMingLiU-ExtB" pitchFamily="18" charset="-120"/>
                <a:cs typeface="Arial" pitchFamily="34" charset="0"/>
              </a:rPr>
              <a:t>Governor </a:t>
            </a:r>
            <a:r>
              <a:rPr lang="en-US" sz="1400" dirty="0" smtClean="0">
                <a:latin typeface="Arial" pitchFamily="34" charset="0"/>
                <a:ea typeface="PMingLiU-ExtB" pitchFamily="18" charset="-120"/>
                <a:cs typeface="Arial" pitchFamily="34" charset="0"/>
              </a:rPr>
              <a:t>Gear</a:t>
            </a:r>
            <a:endParaRPr lang="en-US" sz="1400" dirty="0">
              <a:latin typeface="Arial" pitchFamily="34" charset="0"/>
              <a:ea typeface="PMingLiU-ExtB" pitchFamily="18" charset="-120"/>
              <a:cs typeface="Arial" pitchFamily="34" charset="0"/>
            </a:endParaRPr>
          </a:p>
          <a:p>
            <a:pPr marL="342900" indent="-342900" eaLnBrk="1" hangingPunct="1">
              <a:buAutoNum type="arabicPeriod"/>
            </a:pPr>
            <a:r>
              <a:rPr lang="en-US" sz="1400" dirty="0">
                <a:latin typeface="Arial" pitchFamily="34" charset="0"/>
                <a:ea typeface="PMingLiU-ExtB" pitchFamily="18" charset="-120"/>
                <a:cs typeface="Arial" pitchFamily="34" charset="0"/>
              </a:rPr>
              <a:t>Governor Shaft</a:t>
            </a:r>
          </a:p>
          <a:p>
            <a:pPr marL="342900" indent="-342900" eaLnBrk="1" hangingPunct="1">
              <a:buAutoNum type="arabicPeriod"/>
            </a:pPr>
            <a:r>
              <a:rPr lang="en-US" sz="1400" dirty="0">
                <a:latin typeface="Arial" pitchFamily="34" charset="0"/>
                <a:ea typeface="PMingLiU-ExtB" pitchFamily="18" charset="-120"/>
                <a:cs typeface="Arial" pitchFamily="34" charset="0"/>
              </a:rPr>
              <a:t>Governor </a:t>
            </a:r>
            <a:r>
              <a:rPr lang="en-US" sz="1400" dirty="0" smtClean="0">
                <a:latin typeface="Arial" pitchFamily="34" charset="0"/>
                <a:ea typeface="PMingLiU-ExtB" pitchFamily="18" charset="-120"/>
                <a:cs typeface="Arial" pitchFamily="34" charset="0"/>
              </a:rPr>
              <a:t>Lever</a:t>
            </a:r>
            <a:endParaRPr lang="en-US" sz="1400" dirty="0">
              <a:latin typeface="Arial" pitchFamily="34" charset="0"/>
              <a:ea typeface="PMingLiU-ExtB" pitchFamily="18" charset="-120"/>
              <a:cs typeface="Arial" pitchFamily="34" charset="0"/>
            </a:endParaRPr>
          </a:p>
          <a:p>
            <a:pPr marL="342900" indent="-342900" eaLnBrk="1" hangingPunct="1">
              <a:buAutoNum type="arabicPeriod"/>
            </a:pPr>
            <a:r>
              <a:rPr lang="en-US" sz="1400" dirty="0" smtClean="0">
                <a:latin typeface="Arial" pitchFamily="34" charset="0"/>
                <a:ea typeface="PMingLiU-ExtB" pitchFamily="18" charset="-120"/>
                <a:cs typeface="Arial" pitchFamily="34" charset="0"/>
              </a:rPr>
              <a:t>Carburetor</a:t>
            </a:r>
          </a:p>
          <a:p>
            <a:pPr marL="342900" indent="-342900" eaLnBrk="1" hangingPunct="1">
              <a:buAutoNum type="arabicPeriod"/>
            </a:pPr>
            <a:endParaRPr lang="en-US" sz="18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8994" y="381000"/>
            <a:ext cx="5277295" cy="5338023"/>
          </a:xfrm>
          <a:prstGeom prst="rect">
            <a:avLst/>
          </a:prstGeom>
        </p:spPr>
      </p:pic>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449868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CAM SHOWN WITH YOKE IN “CLOSED” POSITION</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552" y="457200"/>
            <a:ext cx="4120896" cy="5468112"/>
          </a:xfrm>
          <a:prstGeom prst="rect">
            <a:avLst/>
          </a:prstGeom>
        </p:spPr>
      </p:pic>
      <p:sp>
        <p:nvSpPr>
          <p:cNvPr id="4" name="Rectangle 3"/>
          <p:cNvSpPr/>
          <p:nvPr/>
        </p:nvSpPr>
        <p:spPr>
          <a:xfrm>
            <a:off x="279273" y="304800"/>
            <a:ext cx="5130927" cy="923330"/>
          </a:xfrm>
          <a:prstGeom prst="rect">
            <a:avLst/>
          </a:prstGeom>
        </p:spPr>
        <p:txBody>
          <a:bodyPr wrap="square">
            <a:spAutoFit/>
          </a:bodyPr>
          <a:lstStyle/>
          <a:p>
            <a:pPr marL="342900" indent="-342900">
              <a:buAutoNum type="arabicPeriod"/>
            </a:pPr>
            <a:r>
              <a:rPr lang="en-US" dirty="0" smtClean="0">
                <a:latin typeface="Arial" pitchFamily="34" charset="0"/>
                <a:ea typeface="PMingLiU-ExtB" pitchFamily="18" charset="-120"/>
                <a:cs typeface="Arial" pitchFamily="34" charset="0"/>
              </a:rPr>
              <a:t>Check yoke operation before installing cam gear. Press yoke to “open” position, the release yoke must return to “closed” position.</a:t>
            </a:r>
            <a:endParaRPr lang="en-US" dirty="0">
              <a:latin typeface="Arial" pitchFamily="34" charset="0"/>
              <a:ea typeface="PMingLiU-ExtB" pitchFamily="18" charset="-120"/>
              <a:cs typeface="Arial" pitchFamily="34" charset="0"/>
            </a:endParaRPr>
          </a:p>
        </p:txBody>
      </p:sp>
      <p:sp>
        <p:nvSpPr>
          <p:cNvPr id="6" name="Rectangle 5"/>
          <p:cNvSpPr/>
          <p:nvPr/>
        </p:nvSpPr>
        <p:spPr>
          <a:xfrm>
            <a:off x="2825686" y="2775466"/>
            <a:ext cx="1549528" cy="369332"/>
          </a:xfrm>
          <a:prstGeom prst="rect">
            <a:avLst/>
          </a:prstGeom>
        </p:spPr>
        <p:txBody>
          <a:bodyPr wrap="square">
            <a:spAutoFit/>
          </a:bodyPr>
          <a:lstStyle/>
          <a:p>
            <a:pPr marL="342900" indent="-342900">
              <a:buFont typeface="+mj-lt"/>
              <a:buAutoNum type="arabicPeriod" startAt="2"/>
            </a:pPr>
            <a:r>
              <a:rPr lang="en-US" dirty="0" smtClean="0">
                <a:latin typeface="Arial" pitchFamily="34" charset="0"/>
                <a:ea typeface="PMingLiU-ExtB" pitchFamily="18" charset="-120"/>
                <a:cs typeface="Arial" pitchFamily="34" charset="0"/>
              </a:rPr>
              <a:t>MCR tab</a:t>
            </a:r>
            <a:endParaRPr lang="en-US" dirty="0">
              <a:latin typeface="Arial" pitchFamily="34" charset="0"/>
              <a:ea typeface="PMingLiU-ExtB" pitchFamily="18" charset="-120"/>
              <a:cs typeface="Arial" pitchFamily="34" charset="0"/>
            </a:endParaRPr>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8617157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599" y="92765"/>
            <a:ext cx="5914465" cy="8441635"/>
          </a:xfrm>
          <a:prstGeom prst="rect">
            <a:avLst/>
          </a:prstGeom>
        </p:spPr>
      </p:pic>
      <p:sp>
        <p:nvSpPr>
          <p:cNvPr id="4" name="TextBox 3"/>
          <p:cNvSpPr txBox="1">
            <a:spLocks noChangeArrowheads="1"/>
          </p:cNvSpPr>
          <p:nvPr/>
        </p:nvSpPr>
        <p:spPr bwMode="auto">
          <a:xfrm>
            <a:off x="0" y="57912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COMPRESSION </a:t>
            </a:r>
          </a:p>
          <a:p>
            <a:pPr algn="ctr" eaLnBrk="1" hangingPunct="1"/>
            <a:r>
              <a:rPr lang="en-US" dirty="0" smtClean="0">
                <a:latin typeface="Arial Black" pitchFamily="34" charset="0"/>
                <a:ea typeface="PMingLiU-ExtB" pitchFamily="18" charset="-120"/>
              </a:rPr>
              <a:t>RELEASE</a:t>
            </a:r>
            <a:endParaRPr lang="en-US" dirty="0">
              <a:latin typeface="Arial Black" pitchFamily="34" charset="0"/>
              <a:ea typeface="PMingLiU-ExtB" pitchFamily="18" charset="-120"/>
            </a:endParaRPr>
          </a:p>
        </p:txBody>
      </p:sp>
      <p:sp>
        <p:nvSpPr>
          <p:cNvPr id="8" name="TextBox 7"/>
          <p:cNvSpPr txBox="1">
            <a:spLocks noChangeArrowheads="1"/>
          </p:cNvSpPr>
          <p:nvPr/>
        </p:nvSpPr>
        <p:spPr bwMode="auto">
          <a:xfrm>
            <a:off x="1752599" y="3962400"/>
            <a:ext cx="5867401" cy="181588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Mechanical yoke-type compression releases use a spring loaded yoke (1) at the exhaust cam lobe to open the exhaust valve during starting.</a:t>
            </a:r>
          </a:p>
          <a:p>
            <a:pPr eaLnBrk="1" hangingPunct="1"/>
            <a:endParaRPr lang="en-US" sz="1400" dirty="0">
              <a:latin typeface="Arial" pitchFamily="34" charset="0"/>
              <a:ea typeface="PMingLiU-ExtB" pitchFamily="18" charset="-120"/>
              <a:cs typeface="Arial" pitchFamily="34" charset="0"/>
            </a:endParaRPr>
          </a:p>
          <a:p>
            <a:pPr eaLnBrk="1" hangingPunct="1"/>
            <a:r>
              <a:rPr lang="en-US" sz="1400" dirty="0" smtClean="0">
                <a:latin typeface="Arial" pitchFamily="34" charset="0"/>
                <a:ea typeface="PMingLiU-ExtB" pitchFamily="18" charset="-120"/>
                <a:cs typeface="Arial" pitchFamily="34" charset="0"/>
              </a:rPr>
              <a:t>Typical release mechanism shown in illustration.</a:t>
            </a:r>
          </a:p>
          <a:p>
            <a:pPr eaLnBrk="1" hangingPunct="1"/>
            <a:endParaRPr lang="en-US" sz="1400" dirty="0">
              <a:latin typeface="Arial" pitchFamily="34" charset="0"/>
              <a:ea typeface="PMingLiU-ExtB" pitchFamily="18" charset="-120"/>
              <a:cs typeface="Arial" pitchFamily="34" charset="0"/>
            </a:endParaRPr>
          </a:p>
          <a:p>
            <a:pPr eaLnBrk="1" hangingPunct="1"/>
            <a:r>
              <a:rPr lang="en-US" sz="1400" dirty="0" smtClean="0">
                <a:latin typeface="Arial" pitchFamily="34" charset="0"/>
                <a:ea typeface="PMingLiU-ExtB" pitchFamily="18" charset="-120"/>
                <a:cs typeface="Arial" pitchFamily="34" charset="0"/>
              </a:rPr>
              <a:t>When the engine starts, centrifugal force causes the yoke to overcome the spring (2) tension and swing away from the exhaust tappet, returning the engine to normal compression pressures in combustion chamber.</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56</a:t>
            </a:fld>
            <a:endParaRPr lang="en-US"/>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5108320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58674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MECHANICAL YOKE TYPE </a:t>
            </a:r>
            <a:endParaRPr lang="en-US" dirty="0" smtClean="0">
              <a:latin typeface="Arial Black" pitchFamily="34" charset="0"/>
              <a:ea typeface="PMingLiU-ExtB" pitchFamily="18" charset="-120"/>
            </a:endParaRPr>
          </a:p>
          <a:p>
            <a:pPr algn="ctr" eaLnBrk="1" hangingPunct="1"/>
            <a:r>
              <a:rPr lang="en-US" dirty="0" smtClean="0">
                <a:latin typeface="Arial Black" pitchFamily="34" charset="0"/>
                <a:ea typeface="PMingLiU-ExtB" pitchFamily="18" charset="-120"/>
              </a:rPr>
              <a:t>COMPRESSION RELEASE</a:t>
            </a:r>
            <a:endParaRPr lang="en-US" dirty="0">
              <a:latin typeface="Arial Black" pitchFamily="34" charset="0"/>
              <a:ea typeface="PMingLiU-ExtB" pitchFamily="18" charset="-12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541" y="152400"/>
            <a:ext cx="7122659" cy="3981450"/>
          </a:xfrm>
          <a:prstGeom prst="rect">
            <a:avLst/>
          </a:prstGeom>
        </p:spPr>
      </p:pic>
      <p:sp>
        <p:nvSpPr>
          <p:cNvPr id="7" name="TextBox 6"/>
          <p:cNvSpPr txBox="1">
            <a:spLocks noChangeArrowheads="1"/>
          </p:cNvSpPr>
          <p:nvPr/>
        </p:nvSpPr>
        <p:spPr bwMode="auto">
          <a:xfrm>
            <a:off x="954541" y="4191000"/>
            <a:ext cx="7122660" cy="138499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Mechanical yoke-type compression releases use a spring loaded yoke (2) at the exhaust cam lobe (1) to open the exhaust valve during starting.</a:t>
            </a:r>
          </a:p>
          <a:p>
            <a:pPr eaLnBrk="1" hangingPunct="1"/>
            <a:endParaRPr lang="en-US" sz="1400" dirty="0">
              <a:latin typeface="Arial" pitchFamily="34" charset="0"/>
              <a:ea typeface="PMingLiU-ExtB" pitchFamily="18" charset="-120"/>
              <a:cs typeface="Arial" pitchFamily="34" charset="0"/>
            </a:endParaRPr>
          </a:p>
          <a:p>
            <a:pPr eaLnBrk="1" hangingPunct="1"/>
            <a:r>
              <a:rPr lang="en-US" sz="1400" dirty="0" smtClean="0">
                <a:latin typeface="Arial" pitchFamily="34" charset="0"/>
                <a:ea typeface="PMingLiU-ExtB" pitchFamily="18" charset="-120"/>
                <a:cs typeface="Arial" pitchFamily="34" charset="0"/>
              </a:rPr>
              <a:t>When the engine starts, centrifugal force causes the yoke to overcome the spring (2) tension and swing away from the exhaust tappet, returning engine to normal compression.</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57</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2866365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8686800" cy="3405838"/>
          </a:xfrm>
          <a:prstGeom prst="rect">
            <a:avLst/>
          </a:prstGeom>
        </p:spPr>
      </p:pic>
      <p:sp>
        <p:nvSpPr>
          <p:cNvPr id="8" name="TextBox 7"/>
          <p:cNvSpPr txBox="1">
            <a:spLocks noChangeArrowheads="1"/>
          </p:cNvSpPr>
          <p:nvPr/>
        </p:nvSpPr>
        <p:spPr bwMode="auto">
          <a:xfrm>
            <a:off x="0" y="57912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COMPRESSION RELEASE &amp; </a:t>
            </a:r>
            <a:br>
              <a:rPr lang="en-US" dirty="0" smtClean="0">
                <a:latin typeface="Arial Black" pitchFamily="34" charset="0"/>
                <a:ea typeface="PMingLiU-ExtB" pitchFamily="18" charset="-120"/>
              </a:rPr>
            </a:br>
            <a:r>
              <a:rPr lang="en-US" dirty="0" smtClean="0">
                <a:latin typeface="Arial Black" pitchFamily="34" charset="0"/>
                <a:ea typeface="PMingLiU-ExtB" pitchFamily="18" charset="-120"/>
              </a:rPr>
              <a:t>EASYSPIN® CAM LOAD</a:t>
            </a:r>
            <a:endParaRPr lang="en-US" dirty="0">
              <a:latin typeface="Arial Black" pitchFamily="34" charset="0"/>
              <a:ea typeface="PMingLiU-ExtB" pitchFamily="18" charset="-120"/>
            </a:endParaRPr>
          </a:p>
        </p:txBody>
      </p:sp>
      <p:sp>
        <p:nvSpPr>
          <p:cNvPr id="10" name="TextBox 9"/>
          <p:cNvSpPr txBox="1">
            <a:spLocks noChangeArrowheads="1"/>
          </p:cNvSpPr>
          <p:nvPr/>
        </p:nvSpPr>
        <p:spPr bwMode="auto">
          <a:xfrm>
            <a:off x="314325" y="3810000"/>
            <a:ext cx="4257675" cy="181588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This cam gear has a mechanical compression release on the exhaust cam lobe plus Easy-Spin® (1). In the starting position, the actuator cam (3) moves the rocker cam (2) so it will open the exhaust valve at the same time as the Easy-Spin® lobe opens the intake valve. When the engine starts, the actuator cam moves down and the exhaust valve operates normally.</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58</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5048946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1612" y="381000"/>
            <a:ext cx="4573788" cy="375487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Governor slider (2) must move freely on journal of cam shaft. Flyweight must pivot freely. Make sure flyweight spring is not stretched. Governor weights must move freely on hinge pins.</a:t>
            </a:r>
          </a:p>
          <a:p>
            <a:pPr eaLnBrk="1" hangingPunct="1"/>
            <a:endParaRPr lang="en-US" sz="1400" dirty="0">
              <a:latin typeface="Arial" pitchFamily="34" charset="0"/>
              <a:ea typeface="PMingLiU-ExtB" pitchFamily="18" charset="-120"/>
              <a:cs typeface="Arial" pitchFamily="34" charset="0"/>
            </a:endParaRP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Locating Pin</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Governor Slider</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Governor Weight</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Gear Teeth</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Springs</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P.T.O. Journal</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Compression Release Balls</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Flyweight Pivot</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Exhaust</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Intake</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Mag Journal</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Flyweight</a:t>
            </a:r>
            <a:endParaRPr lang="en-US" sz="1400" dirty="0">
              <a:latin typeface="Arial" pitchFamily="34" charset="0"/>
              <a:ea typeface="PMingLiU-ExtB" pitchFamily="18" charset="-120"/>
              <a:cs typeface="Arial" pitchFamily="34" charset="0"/>
            </a:endParaRPr>
          </a:p>
        </p:txBody>
      </p:sp>
      <p:sp>
        <p:nvSpPr>
          <p:cNvPr id="5" name="TextBox 4"/>
          <p:cNvSpPr txBox="1">
            <a:spLocks noChangeArrowheads="1"/>
          </p:cNvSpPr>
          <p:nvPr/>
        </p:nvSpPr>
        <p:spPr bwMode="auto">
          <a:xfrm>
            <a:off x="0" y="58674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MECHANICAL GOVERNOR &amp; </a:t>
            </a:r>
            <a:br>
              <a:rPr lang="en-US" dirty="0" smtClean="0">
                <a:latin typeface="Arial Black" pitchFamily="34" charset="0"/>
                <a:ea typeface="PMingLiU-ExtB" pitchFamily="18" charset="-120"/>
              </a:rPr>
            </a:br>
            <a:r>
              <a:rPr lang="en-US" dirty="0" smtClean="0">
                <a:latin typeface="Arial Black" pitchFamily="34" charset="0"/>
                <a:ea typeface="PMingLiU-ExtB" pitchFamily="18" charset="-120"/>
              </a:rPr>
              <a:t>COMPRESSION RELEASE</a:t>
            </a:r>
            <a:endParaRPr lang="en-US" dirty="0">
              <a:latin typeface="Arial Black" pitchFamily="34" charset="0"/>
              <a:ea typeface="PMingLiU-ExtB" pitchFamily="18" charset="-120"/>
            </a:endParaRPr>
          </a:p>
        </p:txBody>
      </p:sp>
      <p:sp>
        <p:nvSpPr>
          <p:cNvPr id="6" name="TextBox 5"/>
          <p:cNvSpPr txBox="1">
            <a:spLocks noChangeArrowheads="1"/>
          </p:cNvSpPr>
          <p:nvPr/>
        </p:nvSpPr>
        <p:spPr bwMode="auto">
          <a:xfrm>
            <a:off x="0" y="54864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Vanguard™ V-Twin Horizontal</a:t>
            </a:r>
            <a:endParaRPr lang="en-US" sz="1800" dirty="0">
              <a:latin typeface="Arial Black" pitchFamily="34" charset="0"/>
              <a:ea typeface="PMingLiU-ExtB" pitchFamily="18" charset="-12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2453" y="381000"/>
            <a:ext cx="3612586" cy="5078313"/>
          </a:xfrm>
          <a:prstGeom prst="rect">
            <a:avLst/>
          </a:prstGeom>
        </p:spPr>
      </p:pic>
      <p:sp>
        <p:nvSpPr>
          <p:cNvPr id="10" name="TextBox 9"/>
          <p:cNvSpPr txBox="1">
            <a:spLocks noChangeArrowheads="1"/>
          </p:cNvSpPr>
          <p:nvPr/>
        </p:nvSpPr>
        <p:spPr bwMode="auto">
          <a:xfrm>
            <a:off x="6553200" y="5336202"/>
            <a:ext cx="1150854" cy="24622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b="1" dirty="0" smtClean="0">
                <a:latin typeface="Arial" pitchFamily="34" charset="0"/>
                <a:ea typeface="PMingLiU-ExtB" pitchFamily="18" charset="-120"/>
                <a:cs typeface="Arial" pitchFamily="34" charset="0"/>
              </a:rPr>
              <a:t>Governor Level</a:t>
            </a:r>
            <a:endParaRPr lang="en-US" sz="1000" b="1"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59</a:t>
            </a:fld>
            <a:endParaRPr lang="en-US"/>
          </a:p>
        </p:txBody>
      </p:sp>
      <p:sp>
        <p:nvSpPr>
          <p:cNvPr id="12"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513923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4. Exhaust Stroke</a:t>
            </a:r>
            <a:endParaRPr lang="en-US" sz="1800" dirty="0">
              <a:latin typeface="Arial Black" pitchFamily="34" charset="0"/>
              <a:ea typeface="PMingLiU-ExtB" pitchFamily="18" charset="-120"/>
            </a:endParaRPr>
          </a:p>
        </p:txBody>
      </p:sp>
      <p:sp>
        <p:nvSpPr>
          <p:cNvPr id="10" name="TextBox 9"/>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L-HEAD</a:t>
            </a:r>
          </a:p>
        </p:txBody>
      </p:sp>
      <p:sp>
        <p:nvSpPr>
          <p:cNvPr id="5" name="TextBox 4"/>
          <p:cNvSpPr txBox="1"/>
          <p:nvPr/>
        </p:nvSpPr>
        <p:spPr>
          <a:xfrm>
            <a:off x="1981200" y="6596390"/>
            <a:ext cx="5410200" cy="261610"/>
          </a:xfrm>
          <a:prstGeom prst="rect">
            <a:avLst/>
          </a:prstGeom>
          <a:solidFill>
            <a:schemeClr val="bg1"/>
          </a:solidFill>
        </p:spPr>
        <p:txBody>
          <a:bodyPr wrap="square" rtlCol="0">
            <a:spAutoFit/>
          </a:bodyPr>
          <a:lstStyle/>
          <a:p>
            <a:endParaRPr lang="en-US" sz="1100" dirty="0"/>
          </a:p>
        </p:txBody>
      </p:sp>
      <p:sp>
        <p:nvSpPr>
          <p:cNvPr id="6" name="Slide Number Placeholder 5"/>
          <p:cNvSpPr>
            <a:spLocks noGrp="1"/>
          </p:cNvSpPr>
          <p:nvPr>
            <p:ph type="sldNum" sz="quarter" idx="12"/>
          </p:nvPr>
        </p:nvSpPr>
        <p:spPr/>
        <p:txBody>
          <a:bodyPr/>
          <a:lstStyle/>
          <a:p>
            <a:fld id="{CC11E475-D131-4F27-8016-2BBF7932C95A}" type="slidenum">
              <a:rPr lang="en-US" smtClean="0"/>
              <a:t>6</a:t>
            </a:fld>
            <a:endParaRPr lang="en-US"/>
          </a:p>
        </p:txBody>
      </p:sp>
      <p:sp>
        <p:nvSpPr>
          <p:cNvPr id="7"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533400"/>
            <a:ext cx="4714568" cy="4871720"/>
          </a:xfrm>
          <a:prstGeom prst="rect">
            <a:avLst/>
          </a:prstGeom>
        </p:spPr>
      </p:pic>
    </p:spTree>
    <p:extLst>
      <p:ext uri="{BB962C8B-B14F-4D97-AF65-F5344CB8AC3E}">
        <p14:creationId xmlns:p14="http://schemas.microsoft.com/office/powerpoint/2010/main" val="11140873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04800"/>
            <a:ext cx="7327735" cy="5672137"/>
          </a:xfrm>
          <a:prstGeom prst="rect">
            <a:avLst/>
          </a:prstGeom>
        </p:spPr>
      </p:pic>
      <p:sp>
        <p:nvSpPr>
          <p:cNvPr id="5" name="TextBox 4"/>
          <p:cNvSpPr txBox="1">
            <a:spLocks noChangeArrowheads="1"/>
          </p:cNvSpPr>
          <p:nvPr/>
        </p:nvSpPr>
        <p:spPr bwMode="auto">
          <a:xfrm>
            <a:off x="0" y="63198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1000125" y="2667000"/>
            <a:ext cx="2971800" cy="116955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Collar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Cotter Pin</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Seal</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Thrust Flange Down</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Camshaft Bearing Support</a:t>
            </a:r>
          </a:p>
        </p:txBody>
      </p:sp>
      <p:sp>
        <p:nvSpPr>
          <p:cNvPr id="8" name="TextBox 7"/>
          <p:cNvSpPr txBox="1">
            <a:spLocks noChangeArrowheads="1"/>
          </p:cNvSpPr>
          <p:nvPr/>
        </p:nvSpPr>
        <p:spPr bwMode="auto">
          <a:xfrm>
            <a:off x="5029200" y="2704147"/>
            <a:ext cx="2971800" cy="73866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Hinge Pins</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Flyweights</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Spool</a:t>
            </a:r>
          </a:p>
        </p:txBody>
      </p:sp>
      <p:sp>
        <p:nvSpPr>
          <p:cNvPr id="9" name="TextBox 8"/>
          <p:cNvSpPr txBox="1">
            <a:spLocks noChangeArrowheads="1"/>
          </p:cNvSpPr>
          <p:nvPr/>
        </p:nvSpPr>
        <p:spPr bwMode="auto">
          <a:xfrm>
            <a:off x="1981201" y="4876800"/>
            <a:ext cx="2673266" cy="95410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Link and Spring</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Lever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Do Not Tighten Nut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Idle</a:t>
            </a:r>
          </a:p>
        </p:txBody>
      </p:sp>
      <p:sp>
        <p:nvSpPr>
          <p:cNvPr id="12" name="TextBox 11"/>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GOVERNORS</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60</a:t>
            </a:fld>
            <a:endParaRPr lang="en-US"/>
          </a:p>
        </p:txBody>
      </p:sp>
      <p:sp>
        <p:nvSpPr>
          <p:cNvPr id="1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5698212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924" y="209550"/>
            <a:ext cx="4012379" cy="5791200"/>
          </a:xfrm>
          <a:prstGeom prst="rect">
            <a:avLst/>
          </a:prstGeom>
        </p:spPr>
      </p:pic>
      <p:sp>
        <p:nvSpPr>
          <p:cNvPr id="5" name="TextBox 4"/>
          <p:cNvSpPr txBox="1">
            <a:spLocks noChangeArrowheads="1"/>
          </p:cNvSpPr>
          <p:nvPr/>
        </p:nvSpPr>
        <p:spPr bwMode="auto">
          <a:xfrm>
            <a:off x="1304923" y="209550"/>
            <a:ext cx="2600325" cy="73866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Locating Pin</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Spool</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“O”-Ring</a:t>
            </a:r>
          </a:p>
        </p:txBody>
      </p:sp>
      <p:sp>
        <p:nvSpPr>
          <p:cNvPr id="6" name="TextBox 5"/>
          <p:cNvSpPr txBox="1">
            <a:spLocks noChangeArrowheads="1"/>
          </p:cNvSpPr>
          <p:nvPr/>
        </p:nvSpPr>
        <p:spPr bwMode="auto">
          <a:xfrm>
            <a:off x="1304923" y="3352800"/>
            <a:ext cx="2600325" cy="116955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Shaft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Collar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Cotter Pin</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Seal</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Governor Shaft Bushings</a:t>
            </a:r>
          </a:p>
        </p:txBody>
      </p:sp>
      <p:sp>
        <p:nvSpPr>
          <p:cNvPr id="8" name="TextBox 7"/>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GOVERNORS</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61</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445383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609600"/>
            <a:ext cx="4371975" cy="4533900"/>
          </a:xfrm>
          <a:prstGeom prst="rect">
            <a:avLst/>
          </a:prstGeom>
        </p:spPr>
      </p:pic>
      <p:sp>
        <p:nvSpPr>
          <p:cNvPr id="5" name="TextBox 4"/>
          <p:cNvSpPr txBox="1">
            <a:spLocks noChangeArrowheads="1"/>
          </p:cNvSpPr>
          <p:nvPr/>
        </p:nvSpPr>
        <p:spPr bwMode="auto">
          <a:xfrm>
            <a:off x="0" y="60912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ROTATING COUNTERBALANCE</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Horizontal Crankshaft</a:t>
            </a:r>
            <a:endParaRPr lang="en-US" sz="1800" dirty="0">
              <a:latin typeface="Arial Black" pitchFamily="34" charset="0"/>
              <a:ea typeface="PMingLiU-ExtB" pitchFamily="18" charset="-120"/>
            </a:endParaRPr>
          </a:p>
        </p:txBody>
      </p:sp>
      <p:sp>
        <p:nvSpPr>
          <p:cNvPr id="9" name="TextBox 8"/>
          <p:cNvSpPr txBox="1">
            <a:spLocks noChangeArrowheads="1"/>
          </p:cNvSpPr>
          <p:nvPr/>
        </p:nvSpPr>
        <p:spPr bwMode="auto">
          <a:xfrm>
            <a:off x="495300" y="609600"/>
            <a:ext cx="3324225" cy="203132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This </a:t>
            </a:r>
            <a:r>
              <a:rPr lang="en-US" sz="1400" smtClean="0">
                <a:latin typeface="Arial" pitchFamily="34" charset="0"/>
                <a:ea typeface="PMingLiU-ExtB" pitchFamily="18" charset="-120"/>
                <a:cs typeface="Arial" pitchFamily="34" charset="0"/>
              </a:rPr>
              <a:t>model series </a:t>
            </a:r>
            <a:r>
              <a:rPr lang="en-US" sz="1400" dirty="0" smtClean="0">
                <a:latin typeface="Arial" pitchFamily="34" charset="0"/>
                <a:ea typeface="PMingLiU-ExtB" pitchFamily="18" charset="-120"/>
                <a:cs typeface="Arial" pitchFamily="34" charset="0"/>
              </a:rPr>
              <a:t>utilizes two gear driven counterweights in constant mesh with the crankshaft gear.</a:t>
            </a:r>
          </a:p>
          <a:p>
            <a:pPr eaLnBrk="1" hangingPunct="1"/>
            <a:endParaRPr lang="en-US" sz="1400" dirty="0">
              <a:latin typeface="Arial" pitchFamily="34" charset="0"/>
              <a:ea typeface="PMingLiU-ExtB" pitchFamily="18" charset="-120"/>
              <a:cs typeface="Arial" pitchFamily="34" charset="0"/>
            </a:endParaRPr>
          </a:p>
          <a:p>
            <a:pPr eaLnBrk="1" hangingPunct="1"/>
            <a:r>
              <a:rPr lang="en-US" sz="1400" dirty="0" smtClean="0">
                <a:latin typeface="Arial" pitchFamily="34" charset="0"/>
                <a:ea typeface="PMingLiU-ExtB" pitchFamily="18" charset="-120"/>
                <a:cs typeface="Arial" pitchFamily="34" charset="0"/>
              </a:rPr>
              <a:t>The cut-away view illustrates these gears, mounted in the crankcase cover. The </a:t>
            </a:r>
            <a:r>
              <a:rPr lang="en-US" sz="1400" dirty="0" err="1" smtClean="0">
                <a:latin typeface="Arial" pitchFamily="34" charset="0"/>
                <a:ea typeface="PMingLiU-ExtB" pitchFamily="18" charset="-120"/>
                <a:cs typeface="Arial" pitchFamily="34" charset="0"/>
              </a:rPr>
              <a:t>Synchro</a:t>
            </a:r>
            <a:r>
              <a:rPr lang="en-US" sz="1400" dirty="0" smtClean="0">
                <a:latin typeface="Arial" pitchFamily="34" charset="0"/>
                <a:ea typeface="PMingLiU-ExtB" pitchFamily="18" charset="-120"/>
                <a:cs typeface="Arial" pitchFamily="34" charset="0"/>
              </a:rPr>
              <a:t>-Balance® counterweights rotate in opposite direction to crankshaft rotation.</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62</a:t>
            </a:fld>
            <a:endParaRPr lang="en-US"/>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6262479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60198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ROTATING COUNTERWEIGHT SHAFT</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4572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SYNCHRO-BALANCE®</a:t>
            </a:r>
            <a:endParaRPr lang="en-US" sz="1800" dirty="0">
              <a:latin typeface="Arial Black" pitchFamily="34" charset="0"/>
              <a:ea typeface="PMingLiU-ExtB" pitchFamily="18" charset="-12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326644"/>
            <a:ext cx="5195888" cy="3050094"/>
          </a:xfrm>
          <a:prstGeom prst="rect">
            <a:avLst/>
          </a:prstGeom>
        </p:spPr>
      </p:pic>
      <p:sp>
        <p:nvSpPr>
          <p:cNvPr id="10" name="TextBox 9"/>
          <p:cNvSpPr txBox="1">
            <a:spLocks noChangeArrowheads="1"/>
          </p:cNvSpPr>
          <p:nvPr/>
        </p:nvSpPr>
        <p:spPr bwMode="auto">
          <a:xfrm>
            <a:off x="457200" y="1381780"/>
            <a:ext cx="1495427" cy="52322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Journals</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Gear Teeth</a:t>
            </a:r>
          </a:p>
        </p:txBody>
      </p:sp>
      <p:sp>
        <p:nvSpPr>
          <p:cNvPr id="2" name="Slide Number Placeholder 1"/>
          <p:cNvSpPr>
            <a:spLocks noGrp="1"/>
          </p:cNvSpPr>
          <p:nvPr>
            <p:ph type="sldNum" sz="quarter" idx="12"/>
          </p:nvPr>
        </p:nvSpPr>
        <p:spPr/>
        <p:txBody>
          <a:bodyPr/>
          <a:lstStyle/>
          <a:p>
            <a:fld id="{CC11E475-D131-4F27-8016-2BBF7932C95A}" type="slidenum">
              <a:rPr lang="en-US" smtClean="0"/>
              <a:t>63</a:t>
            </a:fld>
            <a:endParaRPr lang="en-US"/>
          </a:p>
        </p:txBody>
      </p:sp>
      <p:sp>
        <p:nvSpPr>
          <p:cNvPr id="1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8078848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25" y="762000"/>
            <a:ext cx="8761275" cy="2881312"/>
          </a:xfrm>
          <a:prstGeom prst="rect">
            <a:avLst/>
          </a:prstGeom>
        </p:spPr>
      </p:pic>
      <p:sp>
        <p:nvSpPr>
          <p:cNvPr id="5" name="TextBox 4"/>
          <p:cNvSpPr txBox="1">
            <a:spLocks noChangeArrowheads="1"/>
          </p:cNvSpPr>
          <p:nvPr/>
        </p:nvSpPr>
        <p:spPr bwMode="auto">
          <a:xfrm>
            <a:off x="1752599" y="3962400"/>
            <a:ext cx="5867401" cy="203132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Briggs &amp; Stratton uses two methods of internally balancing engines.</a:t>
            </a:r>
          </a:p>
          <a:p>
            <a:pPr eaLnBrk="1" hangingPunct="1"/>
            <a:endParaRPr lang="en-US" sz="1400" dirty="0">
              <a:latin typeface="Arial" pitchFamily="34" charset="0"/>
              <a:ea typeface="PMingLiU-ExtB" pitchFamily="18" charset="-120"/>
              <a:cs typeface="Arial" pitchFamily="34" charset="0"/>
            </a:endParaRPr>
          </a:p>
          <a:p>
            <a:pPr eaLnBrk="1" hangingPunct="1"/>
            <a:r>
              <a:rPr lang="en-US" sz="1400" dirty="0" smtClean="0">
                <a:latin typeface="Arial" pitchFamily="34" charset="0"/>
                <a:ea typeface="PMingLiU-ExtB" pitchFamily="18" charset="-120"/>
                <a:cs typeface="Arial" pitchFamily="34" charset="0"/>
              </a:rPr>
              <a:t>One system used driven counterweights that rotate in the direction opposite (180°) of the crankshaft counterweights, Fig. 1.</a:t>
            </a:r>
          </a:p>
          <a:p>
            <a:pPr eaLnBrk="1" hangingPunct="1"/>
            <a:endParaRPr lang="en-US" sz="1400" dirty="0">
              <a:latin typeface="Arial" pitchFamily="34" charset="0"/>
              <a:ea typeface="PMingLiU-ExtB" pitchFamily="18" charset="-120"/>
              <a:cs typeface="Arial" pitchFamily="34" charset="0"/>
            </a:endParaRPr>
          </a:p>
          <a:p>
            <a:pPr eaLnBrk="1" hangingPunct="1"/>
            <a:r>
              <a:rPr lang="en-US" sz="1400" dirty="0" smtClean="0">
                <a:latin typeface="Arial" pitchFamily="34" charset="0"/>
                <a:ea typeface="PMingLiU-ExtB" pitchFamily="18" charset="-120"/>
                <a:cs typeface="Arial" pitchFamily="34" charset="0"/>
              </a:rPr>
              <a:t>The other system uses a counterweight that oscillates opposite to the direction of the piston, Fig. 2. Each system performs the function of substantially reducing engine vibration, thereby giving exceptionally smooth engine performance.</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64</a:t>
            </a:fld>
            <a:endParaRPr lang="en-US"/>
          </a:p>
        </p:txBody>
      </p:sp>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3320225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8674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OSCILLATING COUNTERBALANCE </a:t>
            </a:r>
            <a:br>
              <a:rPr lang="en-US" dirty="0" smtClean="0">
                <a:latin typeface="Arial Black" pitchFamily="34" charset="0"/>
                <a:ea typeface="PMingLiU-ExtB" pitchFamily="18" charset="-120"/>
              </a:rPr>
            </a:br>
            <a:r>
              <a:rPr lang="en-US" dirty="0" smtClean="0">
                <a:latin typeface="Arial Black" pitchFamily="34" charset="0"/>
                <a:ea typeface="PMingLiU-ExtB" pitchFamily="18" charset="-120"/>
              </a:rPr>
              <a:t>SYSTEM</a:t>
            </a:r>
            <a:endParaRPr lang="en-US" dirty="0">
              <a:latin typeface="Arial Black" pitchFamily="34" charset="0"/>
              <a:ea typeface="PMingLiU-ExtB" pitchFamily="18" charset="-12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481" y="762000"/>
            <a:ext cx="5369719" cy="4191000"/>
          </a:xfrm>
          <a:prstGeom prst="rect">
            <a:avLst/>
          </a:prstGeom>
        </p:spPr>
      </p:pic>
      <p:sp>
        <p:nvSpPr>
          <p:cNvPr id="7" name="TextBox 6"/>
          <p:cNvSpPr txBox="1">
            <a:spLocks noChangeArrowheads="1"/>
          </p:cNvSpPr>
          <p:nvPr/>
        </p:nvSpPr>
        <p:spPr bwMode="auto">
          <a:xfrm>
            <a:off x="452437" y="762000"/>
            <a:ext cx="2825666" cy="1169551"/>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Woodruff  Key</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PTO Side Weight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Dowel Pin</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Magneto Side Counterweight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Link</a:t>
            </a:r>
          </a:p>
        </p:txBody>
      </p:sp>
      <p:sp>
        <p:nvSpPr>
          <p:cNvPr id="2" name="Slide Number Placeholder 1"/>
          <p:cNvSpPr>
            <a:spLocks noGrp="1"/>
          </p:cNvSpPr>
          <p:nvPr>
            <p:ph type="sldNum" sz="quarter" idx="12"/>
          </p:nvPr>
        </p:nvSpPr>
        <p:spPr/>
        <p:txBody>
          <a:bodyPr/>
          <a:lstStyle/>
          <a:p>
            <a:fld id="{CC11E475-D131-4F27-8016-2BBF7932C95A}" type="slidenum">
              <a:rPr lang="en-US" smtClean="0"/>
              <a:t>65</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1050071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OSCILLATING COUNTERWEIGHT</a:t>
            </a:r>
            <a:endParaRPr lang="en-US" dirty="0">
              <a:latin typeface="Arial Black" pitchFamily="34" charset="0"/>
              <a:ea typeface="PMingLiU-ExtB" pitchFamily="18" charset="-12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57200"/>
            <a:ext cx="8084840" cy="3967162"/>
          </a:xfrm>
          <a:prstGeom prst="rect">
            <a:avLst/>
          </a:prstGeom>
        </p:spPr>
      </p:pic>
      <p:sp>
        <p:nvSpPr>
          <p:cNvPr id="9" name="TextBox 8"/>
          <p:cNvSpPr txBox="1">
            <a:spLocks noChangeArrowheads="1"/>
          </p:cNvSpPr>
          <p:nvPr/>
        </p:nvSpPr>
        <p:spPr bwMode="auto">
          <a:xfrm>
            <a:off x="533400" y="3962400"/>
            <a:ext cx="3733800" cy="181588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Counterweight Pivot Shaft Bore</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Connector Link Eccentric Bore</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Connector Link</a:t>
            </a:r>
          </a:p>
          <a:p>
            <a:pPr marL="342900" indent="-342900" eaLnBrk="1" hangingPunct="1">
              <a:buFontTx/>
              <a:buAutoNum type="arabicPeriod"/>
            </a:pPr>
            <a:r>
              <a:rPr lang="en-US" sz="1400" dirty="0">
                <a:latin typeface="Arial" pitchFamily="34" charset="0"/>
                <a:ea typeface="PMingLiU-ExtB" pitchFamily="18" charset="-120"/>
                <a:cs typeface="Arial" pitchFamily="34" charset="0"/>
              </a:rPr>
              <a:t>Counterweight Pivot Shaft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Snap Ring</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Counterweight Link Pin Bore</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Link Pin</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Connector Link Pin Bore</a:t>
            </a:r>
          </a:p>
        </p:txBody>
      </p:sp>
      <p:sp>
        <p:nvSpPr>
          <p:cNvPr id="10" name="TextBox 9"/>
          <p:cNvSpPr txBox="1">
            <a:spLocks noChangeArrowheads="1"/>
          </p:cNvSpPr>
          <p:nvPr/>
        </p:nvSpPr>
        <p:spPr bwMode="auto">
          <a:xfrm>
            <a:off x="4953000" y="4585275"/>
            <a:ext cx="2600325" cy="52322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Crankshaft Timing Gear</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Counterweight Assembly</a:t>
            </a:r>
          </a:p>
        </p:txBody>
      </p:sp>
      <p:sp>
        <p:nvSpPr>
          <p:cNvPr id="2" name="Slide Number Placeholder 1"/>
          <p:cNvSpPr>
            <a:spLocks noGrp="1"/>
          </p:cNvSpPr>
          <p:nvPr>
            <p:ph type="sldNum" sz="quarter" idx="12"/>
          </p:nvPr>
        </p:nvSpPr>
        <p:spPr/>
        <p:txBody>
          <a:bodyPr/>
          <a:lstStyle/>
          <a:p>
            <a:fld id="{CC11E475-D131-4F27-8016-2BBF7932C95A}" type="slidenum">
              <a:rPr lang="en-US" smtClean="0"/>
              <a:t>66</a:t>
            </a:fld>
            <a:endParaRPr lang="en-US" dirty="0"/>
          </a:p>
        </p:txBody>
      </p:sp>
      <p:sp>
        <p:nvSpPr>
          <p:cNvPr id="12"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5354225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28600"/>
            <a:ext cx="7772400" cy="4448609"/>
          </a:xfrm>
          <a:prstGeom prst="rect">
            <a:avLst/>
          </a:prstGeom>
        </p:spPr>
      </p:pic>
      <p:sp>
        <p:nvSpPr>
          <p:cNvPr id="5" name="TextBox 4"/>
          <p:cNvSpPr txBox="1">
            <a:spLocks noChangeArrowheads="1"/>
          </p:cNvSpPr>
          <p:nvPr/>
        </p:nvSpPr>
        <p:spPr bwMode="auto">
          <a:xfrm>
            <a:off x="0" y="58674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COUNTERWEIGHT ASSEMBLY </a:t>
            </a:r>
          </a:p>
          <a:p>
            <a:pPr algn="ctr" eaLnBrk="1" hangingPunct="1"/>
            <a:r>
              <a:rPr lang="en-US" dirty="0" smtClean="0">
                <a:latin typeface="Arial Black" pitchFamily="34" charset="0"/>
                <a:ea typeface="PMingLiU-ExtB" pitchFamily="18" charset="-120"/>
              </a:rPr>
              <a:t>&amp; CRANKSHAFT</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4883150" y="4876800"/>
            <a:ext cx="3733716" cy="95410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mj-lt"/>
              <a:buAutoNum type="arabicPeriod" startAt="5"/>
            </a:pPr>
            <a:r>
              <a:rPr lang="en-US" sz="1400" dirty="0" smtClean="0">
                <a:latin typeface="Arial" pitchFamily="34" charset="0"/>
                <a:ea typeface="PMingLiU-ExtB" pitchFamily="18" charset="-120"/>
                <a:cs typeface="Arial" pitchFamily="34" charset="0"/>
              </a:rPr>
              <a:t>Dowel Pin</a:t>
            </a:r>
          </a:p>
          <a:p>
            <a:pPr marL="342900" indent="-342900" eaLnBrk="1" hangingPunct="1">
              <a:buFont typeface="+mj-lt"/>
              <a:buAutoNum type="arabicPeriod" startAt="5"/>
            </a:pPr>
            <a:r>
              <a:rPr lang="en-US" sz="1400" dirty="0" smtClean="0">
                <a:latin typeface="Arial" pitchFamily="34" charset="0"/>
                <a:ea typeface="PMingLiU-ExtB" pitchFamily="18" charset="-120"/>
                <a:cs typeface="Arial" pitchFamily="34" charset="0"/>
              </a:rPr>
              <a:t>Crankshaft Eccentric</a:t>
            </a:r>
          </a:p>
          <a:p>
            <a:pPr marL="342900" indent="-342900" eaLnBrk="1" hangingPunct="1">
              <a:buFont typeface="+mj-lt"/>
              <a:buAutoNum type="arabicPeriod" startAt="5"/>
            </a:pPr>
            <a:r>
              <a:rPr lang="en-US" sz="1400" dirty="0" smtClean="0">
                <a:latin typeface="Arial" pitchFamily="34" charset="0"/>
                <a:ea typeface="PMingLiU-ExtB" pitchFamily="18" charset="-120"/>
                <a:cs typeface="Arial" pitchFamily="34" charset="0"/>
              </a:rPr>
              <a:t>Magneto Side Counterweight</a:t>
            </a:r>
          </a:p>
          <a:p>
            <a:pPr marL="342900" indent="-342900" eaLnBrk="1" hangingPunct="1">
              <a:buFont typeface="+mj-lt"/>
              <a:buAutoNum type="arabicPeriod" startAt="5"/>
            </a:pPr>
            <a:r>
              <a:rPr lang="en-US" sz="1400" dirty="0" smtClean="0">
                <a:latin typeface="Arial" pitchFamily="34" charset="0"/>
                <a:ea typeface="PMingLiU-ExtB" pitchFamily="18" charset="-120"/>
                <a:cs typeface="Arial" pitchFamily="34" charset="0"/>
              </a:rPr>
              <a:t>Crankshaft and Counterweight in a Vice</a:t>
            </a:r>
          </a:p>
        </p:txBody>
      </p:sp>
      <p:sp>
        <p:nvSpPr>
          <p:cNvPr id="8" name="TextBox 7"/>
          <p:cNvSpPr txBox="1">
            <a:spLocks noChangeArrowheads="1"/>
          </p:cNvSpPr>
          <p:nvPr/>
        </p:nvSpPr>
        <p:spPr bwMode="auto">
          <a:xfrm>
            <a:off x="1600200" y="4876800"/>
            <a:ext cx="2825666" cy="95410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Install Screw</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PTO Side Counterweight</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Link</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Rounded Edge of Free End</a:t>
            </a:r>
          </a:p>
        </p:txBody>
      </p:sp>
      <p:sp>
        <p:nvSpPr>
          <p:cNvPr id="2" name="Slide Number Placeholder 1"/>
          <p:cNvSpPr>
            <a:spLocks noGrp="1"/>
          </p:cNvSpPr>
          <p:nvPr>
            <p:ph type="sldNum" sz="quarter" idx="12"/>
          </p:nvPr>
        </p:nvSpPr>
        <p:spPr/>
        <p:txBody>
          <a:bodyPr/>
          <a:lstStyle/>
          <a:p>
            <a:fld id="{CC11E475-D131-4F27-8016-2BBF7932C95A}" type="slidenum">
              <a:rPr lang="en-US" smtClean="0"/>
              <a:t>67</a:t>
            </a:fld>
            <a:endParaRPr lang="en-US" dirty="0"/>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8075233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12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AVS™ BALANCE SYSTEM</a:t>
            </a:r>
            <a:endParaRPr lang="en-US" dirty="0">
              <a:latin typeface="Arial Black" pitchFamily="34" charset="0"/>
              <a:ea typeface="PMingLiU-ExtB" pitchFamily="18" charset="-12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9628" y="381000"/>
            <a:ext cx="5268685" cy="3657600"/>
          </a:xfrm>
          <a:prstGeom prst="rect">
            <a:avLst/>
          </a:prstGeom>
        </p:spPr>
      </p:pic>
      <p:sp>
        <p:nvSpPr>
          <p:cNvPr id="7" name="TextBox 6"/>
          <p:cNvSpPr txBox="1">
            <a:spLocks noChangeArrowheads="1"/>
          </p:cNvSpPr>
          <p:nvPr/>
        </p:nvSpPr>
        <p:spPr bwMode="auto">
          <a:xfrm>
            <a:off x="304801" y="381000"/>
            <a:ext cx="3124200" cy="375487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REMOVE COUNTERBALLANCE SYSTEM</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Remove crankshaft.</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Remove the crankshaft gear (6) from the crankshaft (1). If the gear is tight, pry it off using two screwdrivers, being careful not to damage the gear.</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Remove the woodruff key (5) from the crankshaft. </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Remove and discard the plastic alignment plug (3) from the Mag side of the counterweight (4). Slide the counterweight from the counterweight links (2).</a:t>
            </a:r>
          </a:p>
          <a:p>
            <a:pPr marL="342900" indent="-342900" eaLnBrk="1" hangingPunct="1">
              <a:buFont typeface="+mj-lt"/>
              <a:buAutoNum type="arabicPeriod"/>
            </a:pPr>
            <a:r>
              <a:rPr lang="en-US" sz="1400" dirty="0" smtClean="0">
                <a:latin typeface="Arial" pitchFamily="34" charset="0"/>
                <a:ea typeface="PMingLiU-ExtB" pitchFamily="18" charset="-120"/>
                <a:cs typeface="Arial" pitchFamily="34" charset="0"/>
              </a:rPr>
              <a:t>Remove the counterweight links from the crankshaft.</a:t>
            </a:r>
            <a:endParaRPr lang="en-US" sz="1400" dirty="0">
              <a:latin typeface="Arial" pitchFamily="34" charset="0"/>
              <a:ea typeface="PMingLiU-ExtB" pitchFamily="18" charset="-120"/>
              <a:cs typeface="Arial" pitchFamily="34" charset="0"/>
            </a:endParaRPr>
          </a:p>
        </p:txBody>
      </p:sp>
      <p:sp>
        <p:nvSpPr>
          <p:cNvPr id="8" name="TextBox 7"/>
          <p:cNvSpPr txBox="1">
            <a:spLocks noChangeArrowheads="1"/>
          </p:cNvSpPr>
          <p:nvPr/>
        </p:nvSpPr>
        <p:spPr bwMode="auto">
          <a:xfrm>
            <a:off x="3559628" y="4135874"/>
            <a:ext cx="5268685" cy="73866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Model Series 21A800, 21B800, 284H00, 285H00, 286H00, 28AH00, 28BH00, 28CH00, 31E700, 31F700, 31G700, 31H700, 31J700, 31K700, 31L700, 31M700</a:t>
            </a:r>
          </a:p>
        </p:txBody>
      </p:sp>
      <p:sp>
        <p:nvSpPr>
          <p:cNvPr id="2" name="Slide Number Placeholder 1"/>
          <p:cNvSpPr>
            <a:spLocks noGrp="1"/>
          </p:cNvSpPr>
          <p:nvPr>
            <p:ph type="sldNum" sz="quarter" idx="12"/>
          </p:nvPr>
        </p:nvSpPr>
        <p:spPr/>
        <p:txBody>
          <a:bodyPr/>
          <a:lstStyle/>
          <a:p>
            <a:fld id="{CC11E475-D131-4F27-8016-2BBF7932C95A}" type="slidenum">
              <a:rPr lang="en-US" smtClean="0"/>
              <a:t>68</a:t>
            </a:fld>
            <a:endParaRPr lang="en-US"/>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1231679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PRESSURE LUBRICATION &amp; FILTERED</a:t>
            </a:r>
            <a:endParaRPr lang="en-US" dirty="0">
              <a:latin typeface="Arial Black" pitchFamily="34" charset="0"/>
              <a:ea typeface="PMingLiU-ExtB" pitchFamily="18" charset="-120"/>
            </a:endParaRPr>
          </a:p>
        </p:txBody>
      </p:sp>
      <p:sp>
        <p:nvSpPr>
          <p:cNvPr id="9" name="TextBox 8"/>
          <p:cNvSpPr txBox="1">
            <a:spLocks noChangeArrowheads="1"/>
          </p:cNvSpPr>
          <p:nvPr/>
        </p:nvSpPr>
        <p:spPr bwMode="auto">
          <a:xfrm>
            <a:off x="457200" y="314979"/>
            <a:ext cx="4953000" cy="181588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The pump draws oil from the sump and pumps it through the oil filter and back to the sump through a drain hole in the sump. Oil pump is driven by lower end of cam gear. Engine is lubricated by the oil stinger and governor gear assembly.</a:t>
            </a:r>
          </a:p>
          <a:p>
            <a:pPr eaLnBrk="1" hangingPunct="1"/>
            <a:endParaRPr lang="en-US" sz="1400" dirty="0" smtClean="0">
              <a:latin typeface="Arial" pitchFamily="34" charset="0"/>
              <a:ea typeface="PMingLiU-ExtB" pitchFamily="18" charset="-120"/>
              <a:cs typeface="Arial" pitchFamily="34" charset="0"/>
            </a:endParaRPr>
          </a:p>
          <a:p>
            <a:pPr eaLnBrk="1" hangingPunct="1"/>
            <a:r>
              <a:rPr lang="en-US" sz="1400" b="1" dirty="0" smtClean="0">
                <a:latin typeface="Arial" pitchFamily="34" charset="0"/>
                <a:ea typeface="PMingLiU-ExtB" pitchFamily="18" charset="-120"/>
                <a:cs typeface="Arial" pitchFamily="34" charset="0"/>
              </a:rPr>
              <a:t>NOTE: </a:t>
            </a:r>
            <a:r>
              <a:rPr lang="en-US" sz="1400" dirty="0" smtClean="0">
                <a:latin typeface="Arial" pitchFamily="34" charset="0"/>
                <a:ea typeface="PMingLiU-ExtB" pitchFamily="18" charset="-120"/>
                <a:cs typeface="Arial" pitchFamily="34" charset="0"/>
              </a:rPr>
              <a:t>This system does not supply oil under pressure to any of the bearing surfaces. This system pumps oil to the oil filter and back to the crankcase.</a:t>
            </a:r>
            <a:endParaRPr lang="en-US" sz="1400" dirty="0">
              <a:latin typeface="Arial" pitchFamily="34" charset="0"/>
              <a:ea typeface="PMingLiU-ExtB" pitchFamily="18" charset="-120"/>
              <a:cs typeface="Arial" pitchFamily="34" charset="0"/>
            </a:endParaRPr>
          </a:p>
        </p:txBody>
      </p:sp>
      <p:sp>
        <p:nvSpPr>
          <p:cNvPr id="10" name="TextBox 9"/>
          <p:cNvSpPr txBox="1">
            <a:spLocks noChangeArrowheads="1"/>
          </p:cNvSpPr>
          <p:nvPr/>
        </p:nvSpPr>
        <p:spPr bwMode="auto">
          <a:xfrm>
            <a:off x="485775" y="2743200"/>
            <a:ext cx="4953000" cy="203132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The oil pump is located in bottom of sump, and is driven by the camshaft. The oil pump supplies oil to the camshaft bearings and magneto bearing.</a:t>
            </a:r>
          </a:p>
          <a:p>
            <a:pPr eaLnBrk="1" hangingPunct="1"/>
            <a:endParaRPr lang="en-US" sz="1400" dirty="0">
              <a:latin typeface="Arial" pitchFamily="34" charset="0"/>
              <a:ea typeface="PMingLiU-ExtB" pitchFamily="18" charset="-120"/>
              <a:cs typeface="Arial" pitchFamily="34" charset="0"/>
            </a:endParaRPr>
          </a:p>
          <a:p>
            <a:pPr eaLnBrk="1" hangingPunct="1"/>
            <a:r>
              <a:rPr lang="en-US" sz="1400" dirty="0" smtClean="0">
                <a:latin typeface="Arial" pitchFamily="34" charset="0"/>
                <a:ea typeface="PMingLiU-ExtB" pitchFamily="18" charset="-120"/>
                <a:cs typeface="Arial" pitchFamily="34" charset="0"/>
              </a:rPr>
              <a:t>Oil enters the pump through a slot in the sump. The pump pushes oil through the hollow camshaft to the magneto camshaft bearing, and through a drilled passage to the crankshaft magneto bearing. The oil slinger lubricates the remaining bearings and journals.</a:t>
            </a:r>
            <a:endParaRPr lang="en-US" sz="1400" dirty="0">
              <a:latin typeface="Arial" pitchFamily="34" charset="0"/>
              <a:ea typeface="PMingLiU-ExtB" pitchFamily="18" charset="-120"/>
              <a:cs typeface="Arial" pitchFamily="34" charset="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69</a:t>
            </a:fld>
            <a:endParaRPr lang="en-US"/>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661" y="304800"/>
            <a:ext cx="3018728" cy="5562600"/>
          </a:xfrm>
          <a:prstGeom prst="rect">
            <a:avLst/>
          </a:prstGeom>
        </p:spPr>
      </p:pic>
      <p:sp>
        <p:nvSpPr>
          <p:cNvPr id="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466502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8"/>
          <p:cNvGrpSpPr>
            <a:grpSpLocks/>
          </p:cNvGrpSpPr>
          <p:nvPr/>
        </p:nvGrpSpPr>
        <p:grpSpPr bwMode="auto">
          <a:xfrm>
            <a:off x="609318" y="381000"/>
            <a:ext cx="3581681" cy="2786352"/>
            <a:chOff x="371" y="242"/>
            <a:chExt cx="2657" cy="2067"/>
          </a:xfrm>
        </p:grpSpPr>
        <p:pic>
          <p:nvPicPr>
            <p:cNvPr id="3" name="Picture 1026" descr="M:\ALL\DonKoloski\Ce3017-overheads2\jpg\3017-01a.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8" y="242"/>
              <a:ext cx="1860" cy="20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034"/>
            <p:cNvSpPr txBox="1">
              <a:spLocks noChangeArrowheads="1"/>
            </p:cNvSpPr>
            <p:nvPr/>
          </p:nvSpPr>
          <p:spPr bwMode="auto">
            <a:xfrm>
              <a:off x="371" y="1176"/>
              <a:ext cx="1009" cy="2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sz="2000" dirty="0" smtClean="0">
                  <a:latin typeface="Arial Black" pitchFamily="34" charset="0"/>
                </a:rPr>
                <a:t>INTAKE</a:t>
              </a:r>
              <a:endParaRPr lang="en-US" sz="2000" dirty="0">
                <a:latin typeface="Arial Black" pitchFamily="34" charset="0"/>
              </a:endParaRPr>
            </a:p>
          </p:txBody>
        </p:sp>
      </p:grpSp>
      <p:grpSp>
        <p:nvGrpSpPr>
          <p:cNvPr id="5" name="Group 1035"/>
          <p:cNvGrpSpPr>
            <a:grpSpLocks/>
          </p:cNvGrpSpPr>
          <p:nvPr/>
        </p:nvGrpSpPr>
        <p:grpSpPr bwMode="auto">
          <a:xfrm>
            <a:off x="4343400" y="384175"/>
            <a:ext cx="4191598" cy="2783178"/>
            <a:chOff x="2736" y="244"/>
            <a:chExt cx="3113" cy="2067"/>
          </a:xfrm>
        </p:grpSpPr>
        <p:pic>
          <p:nvPicPr>
            <p:cNvPr id="6" name="Picture 1027" descr="M:\ALL\DonKoloski\Ce3017-overheads2\jpg\3017-02A.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 y="244"/>
              <a:ext cx="1860" cy="20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032"/>
            <p:cNvSpPr txBox="1">
              <a:spLocks noChangeArrowheads="1"/>
            </p:cNvSpPr>
            <p:nvPr/>
          </p:nvSpPr>
          <p:spPr bwMode="auto">
            <a:xfrm>
              <a:off x="4056" y="1308"/>
              <a:ext cx="1793" cy="2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a:latin typeface="Arial Black" pitchFamily="34" charset="0"/>
                </a:rPr>
                <a:t>COMPRESSION</a:t>
              </a:r>
            </a:p>
          </p:txBody>
        </p:sp>
      </p:grpSp>
      <p:grpSp>
        <p:nvGrpSpPr>
          <p:cNvPr id="8" name="Group 1040"/>
          <p:cNvGrpSpPr>
            <a:grpSpLocks/>
          </p:cNvGrpSpPr>
          <p:nvPr/>
        </p:nvGrpSpPr>
        <p:grpSpPr bwMode="auto">
          <a:xfrm>
            <a:off x="456888" y="3197225"/>
            <a:ext cx="3714979" cy="2746375"/>
            <a:chOff x="234" y="2016"/>
            <a:chExt cx="2796" cy="2067"/>
          </a:xfrm>
        </p:grpSpPr>
        <p:pic>
          <p:nvPicPr>
            <p:cNvPr id="9" name="Picture 1028" descr="M:\ALL\DonKoloski\Ce3017-overheads2\jpg\3017-03A.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 y="2016"/>
              <a:ext cx="1860" cy="20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036"/>
            <p:cNvSpPr txBox="1">
              <a:spLocks noChangeArrowheads="1"/>
            </p:cNvSpPr>
            <p:nvPr/>
          </p:nvSpPr>
          <p:spPr bwMode="auto">
            <a:xfrm>
              <a:off x="234" y="2940"/>
              <a:ext cx="1122" cy="3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sz="2000" dirty="0">
                  <a:latin typeface="Arial Black" pitchFamily="34" charset="0"/>
                </a:rPr>
                <a:t>POWER</a:t>
              </a:r>
            </a:p>
          </p:txBody>
        </p:sp>
      </p:grpSp>
      <p:grpSp>
        <p:nvGrpSpPr>
          <p:cNvPr id="11" name="Group 1039"/>
          <p:cNvGrpSpPr>
            <a:grpSpLocks/>
          </p:cNvGrpSpPr>
          <p:nvPr/>
        </p:nvGrpSpPr>
        <p:grpSpPr bwMode="auto">
          <a:xfrm>
            <a:off x="4343400" y="3198813"/>
            <a:ext cx="3680963" cy="2744787"/>
            <a:chOff x="2736" y="2017"/>
            <a:chExt cx="2772" cy="2067"/>
          </a:xfrm>
        </p:grpSpPr>
        <p:pic>
          <p:nvPicPr>
            <p:cNvPr id="12" name="Picture 1029" descr="M:\ALL\DonKoloski\Ce3017-overheads2\jpg\3017-04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6" y="2017"/>
              <a:ext cx="1860" cy="20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037"/>
            <p:cNvSpPr txBox="1">
              <a:spLocks noChangeArrowheads="1"/>
            </p:cNvSpPr>
            <p:nvPr/>
          </p:nvSpPr>
          <p:spPr bwMode="auto">
            <a:xfrm>
              <a:off x="4044" y="3072"/>
              <a:ext cx="1464"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Arial Black" pitchFamily="34" charset="0"/>
                </a:rPr>
                <a:t>EXHAUST</a:t>
              </a:r>
            </a:p>
          </p:txBody>
        </p:sp>
      </p:grpSp>
      <p:sp>
        <p:nvSpPr>
          <p:cNvPr id="16" name="TextBox 2"/>
          <p:cNvSpPr txBox="1">
            <a:spLocks noChangeArrowheads="1"/>
          </p:cNvSpPr>
          <p:nvPr/>
        </p:nvSpPr>
        <p:spPr bwMode="auto">
          <a:xfrm>
            <a:off x="0" y="6172200"/>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L-HEAD</a:t>
            </a:r>
            <a:endParaRPr lang="en-US" dirty="0">
              <a:latin typeface="Arial Black" pitchFamily="34" charset="0"/>
              <a:ea typeface="PMingLiU-ExtB" pitchFamily="18" charset="-120"/>
            </a:endParaRPr>
          </a:p>
        </p:txBody>
      </p:sp>
      <p:sp>
        <p:nvSpPr>
          <p:cNvPr id="14" name="Slide Number Placeholder 13"/>
          <p:cNvSpPr>
            <a:spLocks noGrp="1"/>
          </p:cNvSpPr>
          <p:nvPr>
            <p:ph type="sldNum" sz="quarter" idx="12"/>
          </p:nvPr>
        </p:nvSpPr>
        <p:spPr/>
        <p:txBody>
          <a:bodyPr/>
          <a:lstStyle/>
          <a:p>
            <a:fld id="{CC11E475-D131-4F27-8016-2BBF7932C95A}" type="slidenum">
              <a:rPr lang="en-US" smtClean="0"/>
              <a:t>7</a:t>
            </a:fld>
            <a:endParaRPr lang="en-US"/>
          </a:p>
        </p:txBody>
      </p:sp>
      <p:sp>
        <p:nvSpPr>
          <p:cNvPr id="18"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6415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3500"/>
                            </p:stCondLst>
                            <p:childTnLst>
                              <p:par>
                                <p:cTn id="20" presetID="23" presetClass="entr" presetSubtype="16" fill="hold" nodeType="afterEffect">
                                  <p:stCondLst>
                                    <p:cond delay="10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PRESSURE LUBRICATION &amp; FILTERED</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457200" y="4810780"/>
            <a:ext cx="4038600" cy="73866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The oil pump supplies lubricant to the crankshaft main bearings, connecting rod crankpin bearings, camshaft bearings, and rocker arms.</a:t>
            </a:r>
          </a:p>
        </p:txBody>
      </p:sp>
      <p:sp>
        <p:nvSpPr>
          <p:cNvPr id="8" name="TextBox 7"/>
          <p:cNvSpPr txBox="1">
            <a:spLocks noChangeArrowheads="1"/>
          </p:cNvSpPr>
          <p:nvPr/>
        </p:nvSpPr>
        <p:spPr bwMode="auto">
          <a:xfrm>
            <a:off x="4724400" y="4416623"/>
            <a:ext cx="4038600" cy="30777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Oil Pump Applications</a:t>
            </a:r>
          </a:p>
        </p:txBody>
      </p:sp>
      <p:sp>
        <p:nvSpPr>
          <p:cNvPr id="2" name="Slide Number Placeholder 1"/>
          <p:cNvSpPr>
            <a:spLocks noGrp="1"/>
          </p:cNvSpPr>
          <p:nvPr>
            <p:ph type="sldNum" sz="quarter" idx="12"/>
          </p:nvPr>
        </p:nvSpPr>
        <p:spPr/>
        <p:txBody>
          <a:bodyPr/>
          <a:lstStyle/>
          <a:p>
            <a:fld id="{CC11E475-D131-4F27-8016-2BBF7932C95A}" type="slidenum">
              <a:rPr lang="en-US" smtClean="0"/>
              <a:t>70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8186646" cy="4308530"/>
          </a:xfrm>
          <a:prstGeom prst="rect">
            <a:avLst/>
          </a:prstGeom>
        </p:spPr>
      </p:pic>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1353799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003" y="381000"/>
            <a:ext cx="8660597" cy="3429000"/>
          </a:xfrm>
          <a:prstGeom prst="rect">
            <a:avLst/>
          </a:prstGeom>
        </p:spPr>
      </p:pic>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PRESSURE LUBE SUMP</a:t>
            </a:r>
            <a:endParaRPr lang="en-US" dirty="0">
              <a:latin typeface="Arial Black" pitchFamily="34" charset="0"/>
              <a:ea typeface="PMingLiU-ExtB" pitchFamily="18" charset="-120"/>
            </a:endParaRPr>
          </a:p>
        </p:txBody>
      </p:sp>
      <p:sp>
        <p:nvSpPr>
          <p:cNvPr id="8" name="TextBox 7"/>
          <p:cNvSpPr txBox="1">
            <a:spLocks noChangeArrowheads="1"/>
          </p:cNvSpPr>
          <p:nvPr/>
        </p:nvSpPr>
        <p:spPr bwMode="auto">
          <a:xfrm>
            <a:off x="304800" y="2971800"/>
            <a:ext cx="4038600" cy="95410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The pump draws oil from the sump and pumps it through the oil filter and back to the sump PTO bearing. The oil pump is driven by the camshaft and the oil pump drive shaft.</a:t>
            </a:r>
          </a:p>
        </p:txBody>
      </p:sp>
      <p:sp>
        <p:nvSpPr>
          <p:cNvPr id="9" name="TextBox 8"/>
          <p:cNvSpPr txBox="1">
            <a:spLocks noChangeArrowheads="1"/>
          </p:cNvSpPr>
          <p:nvPr/>
        </p:nvSpPr>
        <p:spPr bwMode="auto">
          <a:xfrm>
            <a:off x="4876800" y="3810000"/>
            <a:ext cx="4038600" cy="307777"/>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latin typeface="Arial" pitchFamily="34" charset="0"/>
                <a:ea typeface="PMingLiU-ExtB" pitchFamily="18" charset="-120"/>
                <a:cs typeface="Arial" pitchFamily="34" charset="0"/>
              </a:rPr>
              <a:t>Oil Pump</a:t>
            </a:r>
          </a:p>
        </p:txBody>
      </p:sp>
      <p:sp>
        <p:nvSpPr>
          <p:cNvPr id="2" name="Slide Number Placeholder 1"/>
          <p:cNvSpPr>
            <a:spLocks noGrp="1"/>
          </p:cNvSpPr>
          <p:nvPr>
            <p:ph type="sldNum" sz="quarter" idx="12"/>
          </p:nvPr>
        </p:nvSpPr>
        <p:spPr/>
        <p:txBody>
          <a:bodyPr/>
          <a:lstStyle/>
          <a:p>
            <a:fld id="{CC11E475-D131-4F27-8016-2BBF7932C95A}" type="slidenum">
              <a:rPr lang="en-US" smtClean="0"/>
              <a:t>71</a:t>
            </a:fld>
            <a:endParaRPr lang="en-US"/>
          </a:p>
        </p:txBody>
      </p:sp>
      <p:sp>
        <p:nvSpPr>
          <p:cNvPr id="1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5922444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7912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FULL PRESSURE </a:t>
            </a:r>
          </a:p>
          <a:p>
            <a:pPr algn="ctr" eaLnBrk="1" hangingPunct="1"/>
            <a:r>
              <a:rPr lang="en-US" dirty="0" smtClean="0">
                <a:latin typeface="Arial Black" pitchFamily="34" charset="0"/>
                <a:ea typeface="PMingLiU-ExtB" pitchFamily="18" charset="-120"/>
              </a:rPr>
              <a:t>LUBRICATION SYSTEM</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228600" y="4004622"/>
            <a:ext cx="42672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Horizontal Crankshaft</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4636889" y="4004622"/>
            <a:ext cx="4267200"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Crankshaft</a:t>
            </a:r>
            <a:endParaRPr lang="en-US" sz="1800"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72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25" y="482362"/>
            <a:ext cx="8665964" cy="3403838"/>
          </a:xfrm>
          <a:prstGeom prst="rect">
            <a:avLst/>
          </a:prstGeom>
        </p:spPr>
      </p:pic>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6679643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CRANKSHAFT</a:t>
            </a:r>
            <a:endParaRPr lang="en-US" dirty="0">
              <a:latin typeface="Arial Black" pitchFamily="34" charset="0"/>
              <a:ea typeface="PMingLiU-ExtB" pitchFamily="18" charset="-12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351" y="418810"/>
            <a:ext cx="5462588" cy="4591340"/>
          </a:xfrm>
          <a:prstGeom prst="rect">
            <a:avLst/>
          </a:prstGeom>
        </p:spPr>
      </p:pic>
      <p:sp>
        <p:nvSpPr>
          <p:cNvPr id="7" name="TextBox 6"/>
          <p:cNvSpPr txBox="1">
            <a:spLocks noChangeArrowheads="1"/>
          </p:cNvSpPr>
          <p:nvPr/>
        </p:nvSpPr>
        <p:spPr bwMode="auto">
          <a:xfrm>
            <a:off x="452437" y="457200"/>
            <a:ext cx="2825666" cy="181588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Thread </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Keyway</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Oil Galleries</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Oil Galleries</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Crankpin</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Timing Gear Teeth</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P.T.O. Journal</a:t>
            </a:r>
          </a:p>
          <a:p>
            <a:pPr marL="342900" indent="-342900" eaLnBrk="1" hangingPunct="1">
              <a:buAutoNum type="arabicPeriod"/>
            </a:pPr>
            <a:r>
              <a:rPr lang="en-US" sz="1400" dirty="0" smtClean="0">
                <a:latin typeface="Arial" pitchFamily="34" charset="0"/>
                <a:ea typeface="PMingLiU-ExtB" pitchFamily="18" charset="-120"/>
                <a:cs typeface="Arial" pitchFamily="34" charset="0"/>
              </a:rPr>
              <a:t>Keyway</a:t>
            </a:r>
          </a:p>
        </p:txBody>
      </p:sp>
      <p:sp>
        <p:nvSpPr>
          <p:cNvPr id="2" name="Slide Number Placeholder 1"/>
          <p:cNvSpPr>
            <a:spLocks noGrp="1"/>
          </p:cNvSpPr>
          <p:nvPr>
            <p:ph type="sldNum" sz="quarter" idx="12"/>
          </p:nvPr>
        </p:nvSpPr>
        <p:spPr/>
        <p:txBody>
          <a:bodyPr/>
          <a:lstStyle/>
          <a:p>
            <a:fld id="{CC11E475-D131-4F27-8016-2BBF7932C95A}" type="slidenum">
              <a:rPr lang="en-US" smtClean="0"/>
              <a:t>73</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8576097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OIL FILTER FLOW</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74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52400"/>
            <a:ext cx="5339205" cy="5528003"/>
          </a:xfrm>
          <a:prstGeom prst="rect">
            <a:avLst/>
          </a:prstGeom>
        </p:spPr>
      </p:pic>
      <p:sp>
        <p:nvSpPr>
          <p:cNvPr id="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60432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34732"/>
            <a:ext cx="8153400" cy="5833014"/>
          </a:xfrm>
          <a:prstGeom prst="rect">
            <a:avLst/>
          </a:prstGeom>
        </p:spPr>
      </p:pic>
      <p:sp>
        <p:nvSpPr>
          <p:cNvPr id="5" name="TextBox 4"/>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CRANKSHAFT-CAMSHAFT</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75</a:t>
            </a:fld>
            <a:endParaRPr lang="en-US"/>
          </a:p>
        </p:txBody>
      </p:sp>
      <p:sp>
        <p:nvSpPr>
          <p:cNvPr id="6"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0566592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59436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FULL PRESSURE </a:t>
            </a:r>
          </a:p>
          <a:p>
            <a:pPr algn="ctr" eaLnBrk="1" hangingPunct="1"/>
            <a:r>
              <a:rPr lang="en-US" dirty="0" smtClean="0">
                <a:latin typeface="Arial Black" pitchFamily="34" charset="0"/>
                <a:ea typeface="PMingLiU-ExtB" pitchFamily="18" charset="-120"/>
              </a:rPr>
              <a:t>LUBRICATION SYSTEM</a:t>
            </a:r>
            <a:endParaRPr lang="en-US" dirty="0">
              <a:latin typeface="Arial Black" pitchFamily="34" charset="0"/>
              <a:ea typeface="PMingLiU-ExtB" pitchFamily="18" charset="-120"/>
            </a:endParaRPr>
          </a:p>
        </p:txBody>
      </p:sp>
      <p:sp>
        <p:nvSpPr>
          <p:cNvPr id="7" name="TextBox 6"/>
          <p:cNvSpPr txBox="1">
            <a:spLocks noChangeArrowheads="1"/>
          </p:cNvSpPr>
          <p:nvPr/>
        </p:nvSpPr>
        <p:spPr bwMode="auto">
          <a:xfrm>
            <a:off x="0" y="55626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Typical Horizontal Crankshaft</a:t>
            </a:r>
            <a:endParaRPr lang="en-US" sz="1800"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76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609600"/>
            <a:ext cx="5143500" cy="4739780"/>
          </a:xfrm>
          <a:prstGeom prst="rect">
            <a:avLst/>
          </a:prstGeom>
        </p:spPr>
      </p:pic>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7525633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943600"/>
            <a:ext cx="9144000" cy="830997"/>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FULL PRESSURE LUBRICATION </a:t>
            </a:r>
            <a:endParaRPr lang="en-US" dirty="0" smtClean="0">
              <a:latin typeface="Arial Black" pitchFamily="34" charset="0"/>
              <a:ea typeface="PMingLiU-ExtB" pitchFamily="18" charset="-120"/>
            </a:endParaRPr>
          </a:p>
          <a:p>
            <a:pPr algn="ctr" eaLnBrk="1" hangingPunct="1"/>
            <a:r>
              <a:rPr lang="en-US" dirty="0" smtClean="0">
                <a:latin typeface="Arial Black" pitchFamily="34" charset="0"/>
                <a:ea typeface="PMingLiU-ExtB" pitchFamily="18" charset="-120"/>
              </a:rPr>
              <a:t>SYSTEM</a:t>
            </a:r>
            <a:endParaRPr lang="en-US" dirty="0">
              <a:latin typeface="Arial Black" pitchFamily="34" charset="0"/>
              <a:ea typeface="PMingLiU-ExtB" pitchFamily="18" charset="-120"/>
            </a:endParaRPr>
          </a:p>
        </p:txBody>
      </p:sp>
      <p:sp>
        <p:nvSpPr>
          <p:cNvPr id="6" name="TextBox 5"/>
          <p:cNvSpPr txBox="1">
            <a:spLocks noChangeArrowheads="1"/>
          </p:cNvSpPr>
          <p:nvPr/>
        </p:nvSpPr>
        <p:spPr bwMode="auto">
          <a:xfrm>
            <a:off x="0" y="55626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Typical Vertical Crankshaft</a:t>
            </a:r>
            <a:endParaRPr lang="en-US" sz="1800"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77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571" y="609600"/>
            <a:ext cx="5129029" cy="4721216"/>
          </a:xfrm>
          <a:prstGeom prst="rect">
            <a:avLst/>
          </a:prstGeom>
        </p:spPr>
      </p:pic>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0967210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LOW OIL PRESSURE SWITCH</a:t>
            </a:r>
            <a:endParaRPr lang="en-US" dirty="0">
              <a:latin typeface="Arial Black" pitchFamily="34" charset="0"/>
              <a:ea typeface="PMingLiU-ExtB" pitchFamily="18" charset="-12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301" y="1524000"/>
            <a:ext cx="6353099" cy="2586037"/>
          </a:xfrm>
          <a:prstGeom prst="rect">
            <a:avLst/>
          </a:prstGeom>
        </p:spPr>
      </p:pic>
      <p:sp>
        <p:nvSpPr>
          <p:cNvPr id="2" name="Slide Number Placeholder 1"/>
          <p:cNvSpPr>
            <a:spLocks noGrp="1"/>
          </p:cNvSpPr>
          <p:nvPr>
            <p:ph type="sldNum" sz="quarter" idx="12"/>
          </p:nvPr>
        </p:nvSpPr>
        <p:spPr/>
        <p:txBody>
          <a:bodyPr/>
          <a:lstStyle/>
          <a:p>
            <a:fld id="{CC11E475-D131-4F27-8016-2BBF7932C95A}" type="slidenum">
              <a:rPr lang="en-US" smtClean="0"/>
              <a:t>78</a:t>
            </a:fld>
            <a:endParaRPr lang="en-US"/>
          </a:p>
        </p:txBody>
      </p:sp>
      <p:sp>
        <p:nvSpPr>
          <p:cNvPr id="8"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40207678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OIL PUMP</a:t>
            </a:r>
            <a:endParaRPr lang="en-US" dirty="0">
              <a:latin typeface="Arial Black" pitchFamily="34" charset="0"/>
              <a:ea typeface="PMingLiU-ExtB" pitchFamily="18" charset="-120"/>
            </a:endParaRPr>
          </a:p>
        </p:txBody>
      </p:sp>
      <p:sp>
        <p:nvSpPr>
          <p:cNvPr id="6" name="TextBox 5"/>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Horizontal Crankshaft</a:t>
            </a:r>
            <a:endParaRPr lang="en-US" sz="1800" dirty="0">
              <a:latin typeface="Arial Black" pitchFamily="34" charset="0"/>
              <a:ea typeface="PMingLiU-ExtB" pitchFamily="18" charset="-12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381000"/>
            <a:ext cx="5562600" cy="5116878"/>
          </a:xfrm>
          <a:prstGeom prst="rect">
            <a:avLst/>
          </a:prstGeom>
        </p:spPr>
      </p:pic>
      <p:sp>
        <p:nvSpPr>
          <p:cNvPr id="2" name="Slide Number Placeholder 1"/>
          <p:cNvSpPr>
            <a:spLocks noGrp="1"/>
          </p:cNvSpPr>
          <p:nvPr>
            <p:ph type="sldNum" sz="quarter" idx="12"/>
          </p:nvPr>
        </p:nvSpPr>
        <p:spPr/>
        <p:txBody>
          <a:bodyPr/>
          <a:lstStyle/>
          <a:p>
            <a:fld id="{CC11E475-D131-4F27-8016-2BBF7932C95A}" type="slidenum">
              <a:rPr lang="en-US" smtClean="0"/>
              <a:t>79</a:t>
            </a:fld>
            <a:endParaRPr lang="en-US"/>
          </a:p>
        </p:txBody>
      </p:sp>
      <p:sp>
        <p:nvSpPr>
          <p:cNvPr id="1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96541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smtClean="0">
                <a:latin typeface="Arial" charset="0"/>
              </a:rPr>
              <a:t>CE3017-6/11        of 86</a:t>
            </a:r>
            <a:r>
              <a:rPr lang="en-US" sz="800" dirty="0">
                <a:latin typeface="Arial" charset="0"/>
              </a:rPr>
              <a:t>	.</a:t>
            </a:r>
          </a:p>
        </p:txBody>
      </p:sp>
      <p:sp>
        <p:nvSpPr>
          <p:cNvPr id="5" name="TextBox 2"/>
          <p:cNvSpPr txBox="1">
            <a:spLocks noChangeArrowheads="1"/>
          </p:cNvSpPr>
          <p:nvPr/>
        </p:nvSpPr>
        <p:spPr bwMode="auto">
          <a:xfrm>
            <a:off x="0" y="62484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OHV</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8</a:t>
            </a:fld>
            <a:endParaRPr lang="en-US"/>
          </a:p>
        </p:txBody>
      </p:sp>
      <p:sp>
        <p:nvSpPr>
          <p:cNvPr id="7" name="TextBox 6"/>
          <p:cNvSpPr txBox="1">
            <a:spLocks noChangeArrowheads="1"/>
          </p:cNvSpPr>
          <p:nvPr/>
        </p:nvSpPr>
        <p:spPr bwMode="auto">
          <a:xfrm>
            <a:off x="0" y="5786438"/>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1. Intake Stroke</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0" y="61674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OHV</a:t>
            </a:r>
            <a:endParaRPr lang="en-US" dirty="0">
              <a:latin typeface="Arial Black" pitchFamily="34" charset="0"/>
              <a:ea typeface="PMingLiU-ExtB" pitchFamily="18" charset="-12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819150"/>
            <a:ext cx="3886200" cy="4581386"/>
          </a:xfrm>
          <a:prstGeom prst="rect">
            <a:avLst/>
          </a:prstGeom>
        </p:spPr>
      </p:pic>
      <p:sp>
        <p:nvSpPr>
          <p:cNvPr id="12" name="Slide Number Placeholder 4"/>
          <p:cNvSpPr txBox="1">
            <a:spLocks/>
          </p:cNvSpPr>
          <p:nvPr/>
        </p:nvSpPr>
        <p:spPr>
          <a:xfrm>
            <a:off x="6553200" y="63404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11E475-D131-4F27-8016-2BBF7932C95A}" type="slidenum">
              <a:rPr lang="en-US" smtClean="0"/>
              <a:pPr/>
              <a:t>8</a:t>
            </a:fld>
            <a:endParaRPr lang="en-US"/>
          </a:p>
        </p:txBody>
      </p:sp>
      <p:sp>
        <p:nvSpPr>
          <p:cNvPr id="13" name="Rectangle 3"/>
          <p:cNvSpPr>
            <a:spLocks noChangeArrowheads="1"/>
          </p:cNvSpPr>
          <p:nvPr/>
        </p:nvSpPr>
        <p:spPr bwMode="auto">
          <a:xfrm>
            <a:off x="7696200" y="6433147"/>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5514985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OIL PUMP</a:t>
            </a:r>
            <a:endParaRPr lang="en-US" dirty="0">
              <a:latin typeface="Arial Black" pitchFamily="34" charset="0"/>
              <a:ea typeface="PMingLiU-ExtB" pitchFamily="18" charset="-120"/>
            </a:endParaRPr>
          </a:p>
        </p:txBody>
      </p:sp>
      <p:sp>
        <p:nvSpPr>
          <p:cNvPr id="8" name="TextBox 7"/>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Crankshaft</a:t>
            </a:r>
            <a:endParaRPr lang="en-US" sz="1800" dirty="0">
              <a:latin typeface="Arial Black" pitchFamily="34" charset="0"/>
              <a:ea typeface="PMingLiU-ExtB" pitchFamily="18" charset="-12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999" y="381000"/>
            <a:ext cx="5486001" cy="5046417"/>
          </a:xfrm>
          <a:prstGeom prst="rect">
            <a:avLst/>
          </a:prstGeom>
        </p:spPr>
      </p:pic>
      <p:sp>
        <p:nvSpPr>
          <p:cNvPr id="2" name="Slide Number Placeholder 1"/>
          <p:cNvSpPr>
            <a:spLocks noGrp="1"/>
          </p:cNvSpPr>
          <p:nvPr>
            <p:ph type="sldNum" sz="quarter" idx="12"/>
          </p:nvPr>
        </p:nvSpPr>
        <p:spPr/>
        <p:txBody>
          <a:bodyPr/>
          <a:lstStyle/>
          <a:p>
            <a:fld id="{CC11E475-D131-4F27-8016-2BBF7932C95A}" type="slidenum">
              <a:rPr lang="en-US" smtClean="0"/>
              <a:t>80</a:t>
            </a:fld>
            <a:endParaRPr lang="en-US"/>
          </a:p>
        </p:txBody>
      </p:sp>
      <p:sp>
        <p:nvSpPr>
          <p:cNvPr id="11"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5106947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GEROTOR STYLE OIL PUMP</a:t>
            </a:r>
            <a:endParaRPr lang="en-US" dirty="0">
              <a:latin typeface="Arial Black" pitchFamily="34" charset="0"/>
              <a:ea typeface="PMingLiU-ExtB" pitchFamily="18" charset="-120"/>
            </a:endParaRPr>
          </a:p>
        </p:txBody>
      </p:sp>
      <p:sp>
        <p:nvSpPr>
          <p:cNvPr id="6" name="TextBox 5"/>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Horizontal Crankshaft</a:t>
            </a:r>
            <a:endParaRPr lang="en-US" sz="1800" dirty="0">
              <a:latin typeface="Arial Black" pitchFamily="34" charset="0"/>
              <a:ea typeface="PMingLiU-ExtB" pitchFamily="18" charset="-12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2150" y="552450"/>
            <a:ext cx="5200650" cy="5200650"/>
          </a:xfrm>
          <a:prstGeom prst="rect">
            <a:avLst/>
          </a:prstGeom>
        </p:spPr>
      </p:pic>
      <p:sp>
        <p:nvSpPr>
          <p:cNvPr id="2" name="Slide Number Placeholder 1"/>
          <p:cNvSpPr>
            <a:spLocks noGrp="1"/>
          </p:cNvSpPr>
          <p:nvPr>
            <p:ph type="sldNum" sz="quarter" idx="12"/>
          </p:nvPr>
        </p:nvSpPr>
        <p:spPr/>
        <p:txBody>
          <a:bodyPr/>
          <a:lstStyle/>
          <a:p>
            <a:fld id="{CC11E475-D131-4F27-8016-2BBF7932C95A}" type="slidenum">
              <a:rPr lang="en-US" smtClean="0"/>
              <a:t>81</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9530964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latin typeface="Arial Black" pitchFamily="34" charset="0"/>
                <a:ea typeface="PMingLiU-ExtB" pitchFamily="18" charset="-120"/>
              </a:rPr>
              <a:t>GEROTOR STYLE OIL PUMP</a:t>
            </a:r>
          </a:p>
        </p:txBody>
      </p:sp>
      <p:sp>
        <p:nvSpPr>
          <p:cNvPr id="7" name="TextBox 6"/>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Crankshaft</a:t>
            </a:r>
            <a:endParaRPr lang="en-US" sz="1800" dirty="0">
              <a:latin typeface="Arial Black" pitchFamily="34" charset="0"/>
              <a:ea typeface="PMingLiU-ExtB" pitchFamily="18" charset="-12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066800"/>
            <a:ext cx="6738384" cy="3714750"/>
          </a:xfrm>
          <a:prstGeom prst="rect">
            <a:avLst/>
          </a:prstGeom>
        </p:spPr>
      </p:pic>
      <p:sp>
        <p:nvSpPr>
          <p:cNvPr id="3" name="Slide Number Placeholder 2"/>
          <p:cNvSpPr>
            <a:spLocks noGrp="1"/>
          </p:cNvSpPr>
          <p:nvPr>
            <p:ph type="sldNum" sz="quarter" idx="12"/>
          </p:nvPr>
        </p:nvSpPr>
        <p:spPr/>
        <p:txBody>
          <a:bodyPr/>
          <a:lstStyle/>
          <a:p>
            <a:fld id="{CC11E475-D131-4F27-8016-2BBF7932C95A}" type="slidenum">
              <a:rPr lang="en-US" smtClean="0"/>
              <a:t>82</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568115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1722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SPLASH LUBRICATION</a:t>
            </a:r>
            <a:endParaRPr lang="en-US" dirty="0">
              <a:latin typeface="Arial Black" pitchFamily="34" charset="0"/>
              <a:ea typeface="PMingLiU-ExtB" pitchFamily="18" charset="-12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616" y="304801"/>
            <a:ext cx="2810767" cy="5486400"/>
          </a:xfrm>
          <a:prstGeom prst="rect">
            <a:avLst/>
          </a:prstGeom>
        </p:spPr>
      </p:pic>
      <p:sp>
        <p:nvSpPr>
          <p:cNvPr id="6" name="TextBox 5"/>
          <p:cNvSpPr txBox="1">
            <a:spLocks noChangeArrowheads="1"/>
          </p:cNvSpPr>
          <p:nvPr/>
        </p:nvSpPr>
        <p:spPr bwMode="auto">
          <a:xfrm>
            <a:off x="0" y="57912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Horizontal Crankshaft</a:t>
            </a:r>
            <a:endParaRPr lang="en-US" sz="1800"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83</a:t>
            </a:fld>
            <a:endParaRPr lang="en-US"/>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14230189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SPLASH LUBRICATION</a:t>
            </a:r>
            <a:endParaRPr lang="en-US" dirty="0">
              <a:latin typeface="Arial Black" pitchFamily="34" charset="0"/>
              <a:ea typeface="PMingLiU-ExtB" pitchFamily="18" charset="-120"/>
            </a:endParaRPr>
          </a:p>
        </p:txBody>
      </p:sp>
      <p:sp>
        <p:nvSpPr>
          <p:cNvPr id="4" name="TextBox 3"/>
          <p:cNvSpPr txBox="1">
            <a:spLocks noChangeArrowheads="1"/>
          </p:cNvSpPr>
          <p:nvPr/>
        </p:nvSpPr>
        <p:spPr bwMode="auto">
          <a:xfrm>
            <a:off x="0" y="5715000"/>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Vertical Crankshaft</a:t>
            </a:r>
            <a:endParaRPr lang="en-US" sz="1800" dirty="0">
              <a:latin typeface="Arial Black" pitchFamily="34" charset="0"/>
              <a:ea typeface="PMingLiU-ExtB" pitchFamily="18" charset="-120"/>
            </a:endParaRPr>
          </a:p>
        </p:txBody>
      </p:sp>
      <p:sp>
        <p:nvSpPr>
          <p:cNvPr id="6" name="Slide Number Placeholder 5"/>
          <p:cNvSpPr>
            <a:spLocks noGrp="1"/>
          </p:cNvSpPr>
          <p:nvPr>
            <p:ph type="sldNum" sz="quarter" idx="12"/>
          </p:nvPr>
        </p:nvSpPr>
        <p:spPr/>
        <p:txBody>
          <a:bodyPr/>
          <a:lstStyle/>
          <a:p>
            <a:fld id="{CC11E475-D131-4F27-8016-2BBF7932C95A}" type="slidenum">
              <a:rPr lang="en-US" smtClean="0"/>
              <a:t>84</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850" y="76200"/>
            <a:ext cx="8280439" cy="5520293"/>
          </a:xfrm>
          <a:prstGeom prst="rect">
            <a:avLst/>
          </a:prstGeom>
        </p:spPr>
      </p:pic>
      <p:sp>
        <p:nvSpPr>
          <p:cNvPr id="9" name="TextBox 8"/>
          <p:cNvSpPr txBox="1">
            <a:spLocks noChangeArrowheads="1"/>
          </p:cNvSpPr>
          <p:nvPr/>
        </p:nvSpPr>
        <p:spPr bwMode="auto">
          <a:xfrm>
            <a:off x="7496176" y="2529443"/>
            <a:ext cx="1571624" cy="369332"/>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Timing Gear</a:t>
            </a:r>
            <a:endParaRPr lang="en-US" sz="1800" b="1" dirty="0">
              <a:latin typeface="Arial" pitchFamily="34" charset="0"/>
              <a:ea typeface="PMingLiU-ExtB" pitchFamily="18" charset="-120"/>
              <a:cs typeface="Arial" pitchFamily="34" charset="0"/>
            </a:endParaRPr>
          </a:p>
        </p:txBody>
      </p:sp>
      <p:cxnSp>
        <p:nvCxnSpPr>
          <p:cNvPr id="10" name="Straight Arrow Connector 9"/>
          <p:cNvCxnSpPr/>
          <p:nvPr/>
        </p:nvCxnSpPr>
        <p:spPr>
          <a:xfrm flipH="1">
            <a:off x="5305424" y="2714109"/>
            <a:ext cx="2162176" cy="2074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0" y="5358884"/>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Single Cylinder “L-Head”</a:t>
            </a:r>
            <a:endParaRPr lang="en-US" sz="1800" dirty="0">
              <a:latin typeface="Arial Black" pitchFamily="34" charset="0"/>
              <a:ea typeface="PMingLiU-ExtB" pitchFamily="18" charset="-120"/>
            </a:endParaRPr>
          </a:p>
        </p:txBody>
      </p:sp>
      <p:sp>
        <p:nvSpPr>
          <p:cNvPr id="15" name="TextBox 14"/>
          <p:cNvSpPr txBox="1">
            <a:spLocks noChangeArrowheads="1"/>
          </p:cNvSpPr>
          <p:nvPr/>
        </p:nvSpPr>
        <p:spPr bwMode="auto">
          <a:xfrm>
            <a:off x="7600950" y="3276600"/>
            <a:ext cx="1466849" cy="1200329"/>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Oil Slinger and Governor Gear</a:t>
            </a:r>
            <a:endParaRPr lang="en-US" sz="1800" b="1" dirty="0">
              <a:latin typeface="Arial" pitchFamily="34" charset="0"/>
              <a:ea typeface="PMingLiU-ExtB" pitchFamily="18" charset="-120"/>
              <a:cs typeface="Arial" pitchFamily="34" charset="0"/>
            </a:endParaRPr>
          </a:p>
        </p:txBody>
      </p:sp>
      <p:cxnSp>
        <p:nvCxnSpPr>
          <p:cNvPr id="16" name="Straight Arrow Connector 15"/>
          <p:cNvCxnSpPr/>
          <p:nvPr/>
        </p:nvCxnSpPr>
        <p:spPr>
          <a:xfrm flipH="1">
            <a:off x="4505327" y="3505200"/>
            <a:ext cx="3190873" cy="2344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762000" y="1022092"/>
            <a:ext cx="1371600" cy="369332"/>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Cam Gear</a:t>
            </a:r>
            <a:endParaRPr lang="en-US" sz="1800" b="1" dirty="0">
              <a:latin typeface="Arial" pitchFamily="34" charset="0"/>
              <a:ea typeface="PMingLiU-ExtB" pitchFamily="18" charset="-120"/>
              <a:cs typeface="Arial" pitchFamily="34" charset="0"/>
            </a:endParaRPr>
          </a:p>
        </p:txBody>
      </p:sp>
      <p:cxnSp>
        <p:nvCxnSpPr>
          <p:cNvPr id="19" name="Straight Arrow Connector 18"/>
          <p:cNvCxnSpPr/>
          <p:nvPr/>
        </p:nvCxnSpPr>
        <p:spPr>
          <a:xfrm>
            <a:off x="2057400" y="1299091"/>
            <a:ext cx="1447800" cy="1846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266700" y="1646277"/>
            <a:ext cx="1752600" cy="923330"/>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Mechanical Compression Release </a:t>
            </a:r>
            <a:endParaRPr lang="en-US" sz="1800" b="1" dirty="0">
              <a:latin typeface="Arial" pitchFamily="34" charset="0"/>
              <a:ea typeface="PMingLiU-ExtB" pitchFamily="18" charset="-120"/>
              <a:cs typeface="Arial" pitchFamily="34" charset="0"/>
            </a:endParaRPr>
          </a:p>
        </p:txBody>
      </p:sp>
      <p:cxnSp>
        <p:nvCxnSpPr>
          <p:cNvPr id="27" name="Straight Arrow Connector 26"/>
          <p:cNvCxnSpPr/>
          <p:nvPr/>
        </p:nvCxnSpPr>
        <p:spPr>
          <a:xfrm>
            <a:off x="1981200" y="2108716"/>
            <a:ext cx="1638300" cy="2264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a:off x="152400" y="2816304"/>
            <a:ext cx="1752600" cy="923330"/>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Mechanical Governor Fly Weights</a:t>
            </a:r>
            <a:endParaRPr lang="en-US" sz="1800" b="1" dirty="0">
              <a:latin typeface="Arial" pitchFamily="34" charset="0"/>
              <a:ea typeface="PMingLiU-ExtB" pitchFamily="18" charset="-120"/>
              <a:cs typeface="Arial" pitchFamily="34" charset="0"/>
            </a:endParaRPr>
          </a:p>
        </p:txBody>
      </p:sp>
      <p:cxnSp>
        <p:nvCxnSpPr>
          <p:cNvPr id="31" name="Straight Arrow Connector 30"/>
          <p:cNvCxnSpPr/>
          <p:nvPr/>
        </p:nvCxnSpPr>
        <p:spPr>
          <a:xfrm>
            <a:off x="1905000" y="3352800"/>
            <a:ext cx="1638300" cy="2264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304800" y="4295001"/>
            <a:ext cx="1371600" cy="646331"/>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b="1" dirty="0" smtClean="0">
                <a:latin typeface="Arial" pitchFamily="34" charset="0"/>
                <a:ea typeface="PMingLiU-ExtB" pitchFamily="18" charset="-120"/>
                <a:cs typeface="Arial" pitchFamily="34" charset="0"/>
              </a:rPr>
              <a:t>Governor Cup</a:t>
            </a:r>
            <a:endParaRPr lang="en-US" sz="1800" b="1" dirty="0">
              <a:latin typeface="Arial" pitchFamily="34" charset="0"/>
              <a:ea typeface="PMingLiU-ExtB" pitchFamily="18" charset="-120"/>
              <a:cs typeface="Arial" pitchFamily="34" charset="0"/>
            </a:endParaRPr>
          </a:p>
        </p:txBody>
      </p:sp>
      <p:cxnSp>
        <p:nvCxnSpPr>
          <p:cNvPr id="34" name="Straight Arrow Connector 33"/>
          <p:cNvCxnSpPr/>
          <p:nvPr/>
        </p:nvCxnSpPr>
        <p:spPr>
          <a:xfrm flipV="1">
            <a:off x="1600200" y="3739634"/>
            <a:ext cx="2286000" cy="8323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25703044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0"/>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FLYWHEEL KEY</a:t>
            </a:r>
            <a:endParaRPr lang="en-US" dirty="0">
              <a:latin typeface="Arial Black" pitchFamily="34" charset="0"/>
              <a:ea typeface="PMingLiU-ExtB" pitchFamily="18" charset="-120"/>
            </a:endParaRPr>
          </a:p>
        </p:txBody>
      </p:sp>
      <p:sp>
        <p:nvSpPr>
          <p:cNvPr id="2" name="Slide Number Placeholder 1"/>
          <p:cNvSpPr>
            <a:spLocks noGrp="1"/>
          </p:cNvSpPr>
          <p:nvPr>
            <p:ph type="sldNum" sz="quarter" idx="12"/>
          </p:nvPr>
        </p:nvSpPr>
        <p:spPr/>
        <p:txBody>
          <a:bodyPr/>
          <a:lstStyle/>
          <a:p>
            <a:fld id="{CC11E475-D131-4F27-8016-2BBF7932C95A}" type="slidenum">
              <a:rPr lang="en-US" smtClean="0"/>
              <a:t>85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898832"/>
            <a:ext cx="8382000" cy="3699076"/>
          </a:xfrm>
          <a:prstGeom prst="rect">
            <a:avLst/>
          </a:prstGeom>
        </p:spPr>
      </p:pic>
      <p:sp>
        <p:nvSpPr>
          <p:cNvPr id="7"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6995457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11E475-D131-4F27-8016-2BBF7932C95A}" type="slidenum">
              <a:rPr lang="en-US" smtClean="0"/>
              <a:t>86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529209"/>
            <a:ext cx="4778929" cy="5195316"/>
          </a:xfrm>
          <a:prstGeom prst="rect">
            <a:avLst/>
          </a:prstGeom>
        </p:spPr>
      </p:pic>
      <p:sp>
        <p:nvSpPr>
          <p:cNvPr id="7" name="TextBox 6"/>
          <p:cNvSpPr txBox="1">
            <a:spLocks noChangeArrowheads="1"/>
          </p:cNvSpPr>
          <p:nvPr/>
        </p:nvSpPr>
        <p:spPr bwMode="auto">
          <a:xfrm>
            <a:off x="5819773" y="1896130"/>
            <a:ext cx="2714627" cy="2246769"/>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AutoNum type="arabicPeriod"/>
            </a:pPr>
            <a:r>
              <a:rPr lang="en-US" sz="1400" dirty="0" smtClean="0">
                <a:latin typeface="Arial" pitchFamily="34" charset="0"/>
                <a:ea typeface="PMingLiU-ExtB" pitchFamily="18" charset="-120"/>
                <a:cs typeface="Arial" pitchFamily="34" charset="0"/>
              </a:rPr>
              <a:t>Slinger/Governor Assembly</a:t>
            </a:r>
          </a:p>
          <a:p>
            <a:pPr marL="342900" indent="-342900" eaLnBrk="1" hangingPunct="1">
              <a:buAutoNum type="arabicPeriod"/>
            </a:pPr>
            <a:endParaRPr lang="en-US" sz="1400" dirty="0">
              <a:latin typeface="Arial" pitchFamily="34" charset="0"/>
              <a:ea typeface="PMingLiU-ExtB" pitchFamily="18" charset="-120"/>
              <a:cs typeface="Arial" pitchFamily="34" charset="0"/>
            </a:endParaRPr>
          </a:p>
          <a:p>
            <a:pPr marL="342900" indent="-342900" eaLnBrk="1" hangingPunct="1">
              <a:buAutoNum type="arabicPeriod"/>
            </a:pPr>
            <a:endParaRPr lang="en-US" sz="1400" dirty="0" smtClean="0">
              <a:latin typeface="Arial" pitchFamily="34" charset="0"/>
              <a:ea typeface="PMingLiU-ExtB" pitchFamily="18" charset="-120"/>
              <a:cs typeface="Arial" pitchFamily="34" charset="0"/>
            </a:endParaRPr>
          </a:p>
          <a:p>
            <a:pPr marL="342900" indent="-342900" eaLnBrk="1" hangingPunct="1">
              <a:buAutoNum type="arabicPeriod"/>
            </a:pPr>
            <a:endParaRPr lang="en-US" sz="1400" dirty="0">
              <a:latin typeface="Arial" pitchFamily="34" charset="0"/>
              <a:ea typeface="PMingLiU-ExtB" pitchFamily="18" charset="-120"/>
              <a:cs typeface="Arial" pitchFamily="34" charset="0"/>
            </a:endParaRPr>
          </a:p>
          <a:p>
            <a:pPr marL="342900" indent="-342900" eaLnBrk="1" hangingPunct="1">
              <a:buAutoNum type="arabicPeriod"/>
            </a:pPr>
            <a:endParaRPr lang="en-US" sz="1400" dirty="0" smtClean="0">
              <a:latin typeface="Arial" pitchFamily="34" charset="0"/>
              <a:ea typeface="PMingLiU-ExtB" pitchFamily="18" charset="-120"/>
              <a:cs typeface="Arial" pitchFamily="34" charset="0"/>
            </a:endParaRPr>
          </a:p>
          <a:p>
            <a:pPr marL="342900" indent="-342900" eaLnBrk="1" hangingPunct="1">
              <a:buAutoNum type="arabicPeriod"/>
            </a:pPr>
            <a:endParaRPr lang="en-US" sz="1400" dirty="0">
              <a:latin typeface="Arial" pitchFamily="34" charset="0"/>
              <a:ea typeface="PMingLiU-ExtB" pitchFamily="18" charset="-120"/>
              <a:cs typeface="Arial" pitchFamily="34" charset="0"/>
            </a:endParaRPr>
          </a:p>
          <a:p>
            <a:pPr marL="342900" indent="-342900" eaLnBrk="1" hangingPunct="1">
              <a:buAutoNum type="arabicPeriod"/>
            </a:pPr>
            <a:endParaRPr lang="en-US" sz="1400" dirty="0" smtClean="0">
              <a:latin typeface="Arial" pitchFamily="34" charset="0"/>
              <a:ea typeface="PMingLiU-ExtB" pitchFamily="18" charset="-120"/>
              <a:cs typeface="Arial" pitchFamily="34" charset="0"/>
            </a:endParaRPr>
          </a:p>
          <a:p>
            <a:pPr marL="342900" indent="-342900" eaLnBrk="1" hangingPunct="1">
              <a:buAutoNum type="arabicPeriod"/>
            </a:pPr>
            <a:r>
              <a:rPr lang="en-US" sz="1400" dirty="0" smtClean="0">
                <a:latin typeface="Arial" pitchFamily="34" charset="0"/>
                <a:ea typeface="PMingLiU-ExtB" pitchFamily="18" charset="-120"/>
                <a:cs typeface="Arial" pitchFamily="34" charset="0"/>
              </a:rPr>
              <a:t>Slinger/Governor assembly must be aligned with governor crank</a:t>
            </a:r>
          </a:p>
        </p:txBody>
      </p:sp>
      <p:sp>
        <p:nvSpPr>
          <p:cNvPr id="4" name="TextBox 3"/>
          <p:cNvSpPr txBox="1">
            <a:spLocks noChangeArrowheads="1"/>
          </p:cNvSpPr>
          <p:nvPr/>
        </p:nvSpPr>
        <p:spPr bwMode="auto">
          <a:xfrm>
            <a:off x="0" y="60912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OILING AND MECHANICAL GOVERNOR</a:t>
            </a:r>
            <a:endParaRPr lang="en-US" dirty="0">
              <a:latin typeface="Arial Black" pitchFamily="34" charset="0"/>
              <a:ea typeface="PMingLiU-ExtB" pitchFamily="18" charset="-120"/>
            </a:endParaRPr>
          </a:p>
        </p:txBody>
      </p:sp>
      <p:sp>
        <p:nvSpPr>
          <p:cNvPr id="6" name="Slide Number Placeholder 1"/>
          <p:cNvSpPr txBox="1">
            <a:spLocks/>
          </p:cNvSpPr>
          <p:nvPr/>
        </p:nvSpPr>
        <p:spPr>
          <a:xfrm>
            <a:off x="6553200" y="63452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11E475-D131-4F27-8016-2BBF7932C95A}" type="slidenum">
              <a:rPr lang="en-US" smtClean="0"/>
              <a:pPr/>
              <a:t>86</a:t>
            </a:fld>
            <a:endParaRPr lang="en-US" dirty="0"/>
          </a:p>
        </p:txBody>
      </p:sp>
      <p:sp>
        <p:nvSpPr>
          <p:cNvPr id="9" name="Rectangle 3"/>
          <p:cNvSpPr>
            <a:spLocks noChangeArrowheads="1"/>
          </p:cNvSpPr>
          <p:nvPr/>
        </p:nvSpPr>
        <p:spPr bwMode="auto">
          <a:xfrm>
            <a:off x="7667624"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spTree>
    <p:extLst>
      <p:ext uri="{BB962C8B-B14F-4D97-AF65-F5344CB8AC3E}">
        <p14:creationId xmlns:p14="http://schemas.microsoft.com/office/powerpoint/2010/main" val="3606359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5786438"/>
            <a:ext cx="9144000" cy="36933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smtClean="0">
                <a:latin typeface="Arial Black" pitchFamily="34" charset="0"/>
                <a:ea typeface="PMingLiU-ExtB" pitchFamily="18" charset="-120"/>
              </a:rPr>
              <a:t>2. Compression Stroke</a:t>
            </a:r>
            <a:endParaRPr lang="en-US" sz="1800" dirty="0">
              <a:latin typeface="Arial Black" pitchFamily="34" charset="0"/>
              <a:ea typeface="PMingLiU-ExtB" pitchFamily="18" charset="-120"/>
            </a:endParaRPr>
          </a:p>
        </p:txBody>
      </p:sp>
      <p:sp>
        <p:nvSpPr>
          <p:cNvPr id="8" name="TextBox 7"/>
          <p:cNvSpPr txBox="1">
            <a:spLocks noChangeArrowheads="1"/>
          </p:cNvSpPr>
          <p:nvPr/>
        </p:nvSpPr>
        <p:spPr bwMode="auto">
          <a:xfrm>
            <a:off x="0" y="6167438"/>
            <a:ext cx="9144000" cy="461962"/>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latin typeface="Arial Black" pitchFamily="34" charset="0"/>
                <a:ea typeface="PMingLiU-ExtB" pitchFamily="18" charset="-120"/>
              </a:rPr>
              <a:t>OHV</a:t>
            </a:r>
            <a:endParaRPr lang="en-US" dirty="0">
              <a:latin typeface="Arial Black" pitchFamily="34" charset="0"/>
              <a:ea typeface="PMingLiU-ExtB" pitchFamily="18" charset="-120"/>
            </a:endParaRPr>
          </a:p>
        </p:txBody>
      </p:sp>
      <p:sp>
        <p:nvSpPr>
          <p:cNvPr id="5" name="Slide Number Placeholder 4"/>
          <p:cNvSpPr>
            <a:spLocks noGrp="1"/>
          </p:cNvSpPr>
          <p:nvPr>
            <p:ph type="sldNum" sz="quarter" idx="12"/>
          </p:nvPr>
        </p:nvSpPr>
        <p:spPr/>
        <p:txBody>
          <a:bodyPr/>
          <a:lstStyle/>
          <a:p>
            <a:fld id="{CC11E475-D131-4F27-8016-2BBF7932C95A}" type="slidenum">
              <a:rPr lang="en-US" smtClean="0"/>
              <a:t>9</a:t>
            </a:fld>
            <a:endParaRPr lang="en-US"/>
          </a:p>
        </p:txBody>
      </p:sp>
      <p:sp>
        <p:nvSpPr>
          <p:cNvPr id="6" name="Rectangle 3"/>
          <p:cNvSpPr>
            <a:spLocks noChangeArrowheads="1"/>
          </p:cNvSpPr>
          <p:nvPr/>
        </p:nvSpPr>
        <p:spPr bwMode="auto">
          <a:xfrm>
            <a:off x="7696200" y="6449022"/>
            <a:ext cx="20601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latin typeface="Arial" charset="0"/>
              </a:rPr>
              <a:t>CE3017-10/11        of 86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838200"/>
            <a:ext cx="3879268" cy="4595966"/>
          </a:xfrm>
          <a:prstGeom prst="rect">
            <a:avLst/>
          </a:prstGeom>
        </p:spPr>
      </p:pic>
    </p:spTree>
    <p:extLst>
      <p:ext uri="{BB962C8B-B14F-4D97-AF65-F5344CB8AC3E}">
        <p14:creationId xmlns:p14="http://schemas.microsoft.com/office/powerpoint/2010/main" val="1476547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5130</TotalTime>
  <Words>2189</Words>
  <Application>Microsoft Office PowerPoint</Application>
  <PresentationFormat>On-screen Show (4:3)</PresentationFormat>
  <Paragraphs>598</Paragraphs>
  <Slides>86</Slides>
  <Notes>2</Notes>
  <HiddenSlides>0</HiddenSlides>
  <MMClips>2</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Berman, Ruth</dc:creator>
  <cp:lastModifiedBy>Matt Reinders</cp:lastModifiedBy>
  <cp:revision>299</cp:revision>
  <cp:lastPrinted>2011-07-08T16:15:10Z</cp:lastPrinted>
  <dcterms:created xsi:type="dcterms:W3CDTF">2011-04-07T19:15:35Z</dcterms:created>
  <dcterms:modified xsi:type="dcterms:W3CDTF">2014-10-19T11:12:21Z</dcterms:modified>
</cp:coreProperties>
</file>